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55"/>
  </p:notesMasterIdLst>
  <p:sldIdLst>
    <p:sldId id="256" r:id="rId2"/>
    <p:sldId id="259" r:id="rId3"/>
    <p:sldId id="257" r:id="rId4"/>
    <p:sldId id="322" r:id="rId5"/>
    <p:sldId id="265" r:id="rId6"/>
    <p:sldId id="305" r:id="rId7"/>
    <p:sldId id="306" r:id="rId8"/>
    <p:sldId id="266" r:id="rId9"/>
    <p:sldId id="309" r:id="rId10"/>
    <p:sldId id="310" r:id="rId11"/>
    <p:sldId id="311" r:id="rId12"/>
    <p:sldId id="312" r:id="rId13"/>
    <p:sldId id="333" r:id="rId14"/>
    <p:sldId id="272" r:id="rId15"/>
    <p:sldId id="267" r:id="rId16"/>
    <p:sldId id="337" r:id="rId17"/>
    <p:sldId id="338" r:id="rId18"/>
    <p:sldId id="334" r:id="rId19"/>
    <p:sldId id="339" r:id="rId20"/>
    <p:sldId id="335" r:id="rId21"/>
    <p:sldId id="332" r:id="rId22"/>
    <p:sldId id="348" r:id="rId23"/>
    <p:sldId id="336" r:id="rId24"/>
    <p:sldId id="343" r:id="rId25"/>
    <p:sldId id="340" r:id="rId26"/>
    <p:sldId id="344" r:id="rId27"/>
    <p:sldId id="324" r:id="rId28"/>
    <p:sldId id="268" r:id="rId29"/>
    <p:sldId id="321" r:id="rId30"/>
    <p:sldId id="346" r:id="rId31"/>
    <p:sldId id="347" r:id="rId32"/>
    <p:sldId id="329" r:id="rId33"/>
    <p:sldId id="325" r:id="rId34"/>
    <p:sldId id="341" r:id="rId35"/>
    <p:sldId id="349" r:id="rId36"/>
    <p:sldId id="350" r:id="rId37"/>
    <p:sldId id="353" r:id="rId38"/>
    <p:sldId id="354" r:id="rId39"/>
    <p:sldId id="360" r:id="rId40"/>
    <p:sldId id="355" r:id="rId41"/>
    <p:sldId id="356" r:id="rId42"/>
    <p:sldId id="361" r:id="rId43"/>
    <p:sldId id="358" r:id="rId44"/>
    <p:sldId id="359" r:id="rId45"/>
    <p:sldId id="363" r:id="rId46"/>
    <p:sldId id="362" r:id="rId47"/>
    <p:sldId id="364" r:id="rId48"/>
    <p:sldId id="365" r:id="rId49"/>
    <p:sldId id="366" r:id="rId50"/>
    <p:sldId id="367" r:id="rId51"/>
    <p:sldId id="369" r:id="rId52"/>
    <p:sldId id="368" r:id="rId53"/>
    <p:sldId id="370" r:id="rId5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32Hxs8h1XzNyiNTHVv1lNsJSQ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Kellogg" initials="" lastIdx="2" clrIdx="0"/>
  <p:cmAuthor id="1" name="Chris Callison-Burc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350BB5-6D5B-4689-8FFE-2A864A171139}">
  <a:tblStyle styleId="{15350BB5-6D5B-4689-8FFE-2A864A17113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8"/>
    <p:restoredTop sz="88480"/>
  </p:normalViewPr>
  <p:slideViewPr>
    <p:cSldViewPr snapToGrid="0" snapToObjects="1">
      <p:cViewPr>
        <p:scale>
          <a:sx n="167" d="100"/>
          <a:sy n="167" d="100"/>
        </p:scale>
        <p:origin x="1824"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74"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to define is the action costs.  In this case, we're just going to say every action has uniform cost, which means every action costs the same. With the action cost, we have a fully defined mathematical representation of this vacuum world.</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9500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893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2935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13</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Let's take a look at a basic search algorithm and see how using it will lead to a tree based representation of the search space. </a:t>
            </a:r>
            <a:endParaRPr dirty="0"/>
          </a:p>
        </p:txBody>
      </p:sp>
    </p:spTree>
    <p:extLst>
      <p:ext uri="{BB962C8B-B14F-4D97-AF65-F5344CB8AC3E}">
        <p14:creationId xmlns:p14="http://schemas.microsoft.com/office/powerpoint/2010/main" val="1363049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14</a:t>
            </a:fld>
            <a:endParaRPr sz="1200" b="0" i="0" u="none" strike="noStrike" cap="none">
              <a:solidFill>
                <a:schemeClr val="dk1"/>
              </a:solidFill>
              <a:latin typeface="Times"/>
              <a:ea typeface="Times"/>
              <a:cs typeface="Times"/>
              <a:sym typeface="Times"/>
            </a:endParaRPr>
          </a:p>
        </p:txBody>
      </p:sp>
      <p:sp>
        <p:nvSpPr>
          <p:cNvPr id="252" name="Google Shape;252;p17: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7: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As we start to formulate algorithms for solving search problems there are a number of concepts that will be useful.  We’ve seen a couple of these concepts already.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is the state space.  That is the space of possible states that are reachable from the initial state by taking any possible sequence of actions.   When we have a large number of actions that are possible from every state, then the state space is going to get large very early in the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not all possible states are reachable from an initial state.  In the 8-puzzle, you can’t get to every possible permutation of numbers from a given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We’ve already seen the notion of a path, which is a sequence of actions that leads us from one state to another.</a:t>
            </a:r>
          </a:p>
          <a:p>
            <a:br>
              <a:rPr lang="en-US" dirty="0"/>
            </a:br>
            <a:br>
              <a:rPr lang="en-US" dirty="0"/>
            </a:br>
            <a:r>
              <a:rPr lang="en-US" sz="1200" b="0" i="0" u="none" strike="noStrike" cap="none" dirty="0">
                <a:solidFill>
                  <a:schemeClr val="dk1"/>
                </a:solidFill>
                <a:effectLst/>
                <a:latin typeface="Calibri"/>
                <a:ea typeface="Calibri"/>
                <a:cs typeface="Calibri"/>
                <a:sym typeface="Calibri"/>
              </a:rPr>
              <a:t>A solution is a path from the initial state to a state that satisfies our goal test.</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Search algorithms, will start with initial state , expand it to get its successor states, and then expand those successors.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We’ll see that the process of searching can be represented as a search tree, where the root is the initial state, its branches are the actions to expand to a successor state, and the leaves are </a:t>
            </a:r>
            <a:r>
              <a:rPr lang="en-US" sz="1200" b="0" i="0" u="none" strike="noStrike" cap="none" dirty="0" err="1">
                <a:solidFill>
                  <a:schemeClr val="dk1"/>
                </a:solidFill>
                <a:effectLst/>
                <a:latin typeface="Calibri"/>
                <a:ea typeface="Calibri"/>
                <a:cs typeface="Calibri"/>
                <a:sym typeface="Calibri"/>
              </a:rPr>
              <a:t>succsor</a:t>
            </a:r>
            <a:r>
              <a:rPr lang="en-US" sz="1200" b="0" i="0" u="none" strike="noStrike" cap="none" dirty="0">
                <a:solidFill>
                  <a:schemeClr val="dk1"/>
                </a:solidFill>
                <a:effectLst/>
                <a:latin typeface="Calibri"/>
                <a:ea typeface="Calibri"/>
                <a:cs typeface="Calibri"/>
                <a:sym typeface="Calibri"/>
              </a:rPr>
              <a:t> states several layers down that haven’t been expanded yet.  The tree’s branching factor will be determined by how many actions we can take at each state.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Along with the search tree is a concept that we call the frontier, which is going to be all the States that we have available to expand, meaning the successor states which  we can pick from to apply an action to, in order to take the next step towards the solution.</a:t>
            </a:r>
          </a:p>
          <a:p>
            <a:br>
              <a:rPr lang="en-US" dirty="0"/>
            </a:br>
            <a:br>
              <a:rPr lang="en-US" dirty="0"/>
            </a:b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15</a:t>
            </a:fld>
            <a:endParaRPr sz="1300" b="0" i="0" u="none" strike="noStrike" cap="none">
              <a:solidFill>
                <a:schemeClr val="dk1"/>
              </a:solidFill>
              <a:latin typeface="Times"/>
              <a:ea typeface="Times"/>
              <a:cs typeface="Times"/>
              <a:sym typeface="Times"/>
            </a:endParaRPr>
          </a:p>
        </p:txBody>
      </p:sp>
      <p:sp>
        <p:nvSpPr>
          <p:cNvPr id="202" name="Google Shape;2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solution is simply a sequence of actions that takes us from the initial state to the goal state. There are many possible ways of moving from the initial state to a goal state. Some of them have a lower path costs than others.</a:t>
            </a:r>
          </a:p>
          <a:p>
            <a:pPr rtl="0"/>
            <a:br>
              <a:rPr lang="en-US" dirty="0"/>
            </a:br>
            <a:r>
              <a:rPr lang="en-US" sz="1200" b="0" i="0" u="none" strike="noStrike" cap="none" dirty="0">
                <a:solidFill>
                  <a:schemeClr val="dk1"/>
                </a:solidFill>
                <a:effectLst/>
                <a:latin typeface="Calibri"/>
                <a:ea typeface="Calibri"/>
                <a:cs typeface="Calibri"/>
                <a:sym typeface="Calibri"/>
              </a:rPr>
              <a:t>Given our path cost definition, we are really interested in  which solution is better than all of the others.  This is called </a:t>
            </a:r>
            <a:r>
              <a:rPr lang="en-US" sz="1200" b="1" i="0" u="none" strike="noStrike" cap="none" dirty="0">
                <a:solidFill>
                  <a:schemeClr val="dk1"/>
                </a:solidFill>
                <a:effectLst/>
                <a:latin typeface="Calibri"/>
                <a:ea typeface="Calibri"/>
                <a:cs typeface="Calibri"/>
                <a:sym typeface="Calibri"/>
              </a:rPr>
              <a:t>the optimal solution.</a:t>
            </a:r>
            <a:r>
              <a:rPr lang="en-US" sz="1200" b="0" i="0" u="none" strike="noStrike" cap="none" dirty="0">
                <a:solidFill>
                  <a:schemeClr val="dk1"/>
                </a:solidFill>
                <a:effectLst/>
                <a:latin typeface="Calibri"/>
                <a:ea typeface="Calibri"/>
                <a:cs typeface="Calibri"/>
                <a:sym typeface="Calibri"/>
              </a:rPr>
              <a:t> </a:t>
            </a:r>
          </a:p>
          <a:p>
            <a:pPr rtl="0"/>
            <a:br>
              <a:rPr lang="en-US" dirty="0"/>
            </a:br>
            <a:r>
              <a:rPr lang="en-US" sz="1200" b="0" i="0" u="none" strike="noStrike" cap="none" dirty="0">
                <a:solidFill>
                  <a:schemeClr val="dk1"/>
                </a:solidFill>
                <a:effectLst/>
                <a:latin typeface="Calibri"/>
                <a:ea typeface="Calibri"/>
                <a:cs typeface="Calibri"/>
                <a:sym typeface="Calibri"/>
              </a:rPr>
              <a:t> A solution is optimal if there is no other solutions that have a lower path cost than this solution. That's going to be a key to evaluate the goodness of the algorithms we've designed are  guaranteed to result in an optimal solution. </a:t>
            </a:r>
          </a:p>
          <a:p>
            <a:br>
              <a:rPr lang="en-US" dirty="0"/>
            </a:br>
            <a:br>
              <a:rPr lang="en-US" dirty="0"/>
            </a:b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16</a:t>
            </a:fld>
            <a:endParaRPr sz="1200" b="0" i="0" u="none" strike="noStrike" cap="none">
              <a:solidFill>
                <a:schemeClr val="dk1"/>
              </a:solidFill>
              <a:latin typeface="Times"/>
              <a:ea typeface="Times"/>
              <a:cs typeface="Times"/>
              <a:sym typeface="Times"/>
            </a:endParaRPr>
          </a:p>
        </p:txBody>
      </p:sp>
      <p:sp>
        <p:nvSpPr>
          <p:cNvPr id="260" name="Google Shape;26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We're going to talk about the tree search algorithm, which is a generalized algorithm for solving a search problem. The way that the algorithm performs search is to build a tree based data structure that represents the space of States that we have searched.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Each node in the tree contains a state. The edges between two nodes represent an action that is taken by applying our transition function to the state in the parent node. And returning the state and the child node.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root of the tree is the initial state. The tree is built by first applying all the actions that are available on the initial state. Each action represents a branch.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Leaf nodes can be expanded in the same way that the root node was expanded. We will expand these nodes in a particular order. The order that we expand the nodes  in will determine the type of search that we're doing.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We'll see in a moment, another kind of basic search algorithm called the graph search. The key difference between tree search and graph search is that tree search treats different paths to the same node as distinct.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17</a:t>
            </a:fld>
            <a:endParaRPr sz="1200" b="0" i="0" u="none" strike="noStrike" cap="none">
              <a:solidFill>
                <a:schemeClr val="dk1"/>
              </a:solidFill>
              <a:latin typeface="Times"/>
              <a:ea typeface="Times"/>
              <a:cs typeface="Times"/>
              <a:sym typeface="Times"/>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Here's what tree search looks like for the map problem. The root of the tree is our initial state of Arad. The next layer of the tree consists of the nodes that are generated by applying our transition function to Arad. These are the three cities that are the ones that are adjacent to Arad on the map. They're the ones that we can reach by taking a single action from Arad.</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Any of these three nodes can be expanded in the same way that the root node was expanded. And the result is a tree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Below is the code for the tree search algorithm. The tree search algorithm will take as input a search problem, including the initial state, the transition function and all those other details.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It will return a solution to the search problem. It'll also take in something called a strategy, which is going to determine the order in which we  expand the nodes.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first step of the tree search function is to initialize the frontier. The frontier keeps track of all the states that are available to be expanded. We'll see that a priority queue is a good data structure to use for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Initially, we put the problem's start state onto the frontier. In the pseudo code we then enter a do loop that keeps running until the frontier is empty, or until we reach a goal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If the frontier is empty, then there is no solution to our search problem, so we return a variable that denotes failure to find a solution. In Python we might use the None variable to represent failure.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there are still nodes in the frontier, then we can continue searching for a solution. We select a node from the frontier and check to see whether it is one of our goal states.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so, we've found a solution to the search problem.  The solution can be computed by walking up the tree, starting at the current node, containing the goal state and going back up layer by layer  until we reached the root node.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As we're doing this, we can record each action that was taken along the path. That'll form the solution.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 node that is removed from the frontier is not a goal state, it can be expanded. All of the nodes on the frontier are leaf nodes on the search tree. They are called leaf nodes because they have not yet been expanded and therefore do not have any nodes beneath them.</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When we remove a node from the frontier, we expand it by applying the transition function to all of the actions that are available for its state. That creates children nodes that are then added to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strategy that we use to pick which elements of the frontier to expand will result in different kinds of search. For instance, a different strategy could result in a depth versus search or a breadth first search.</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18</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19</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extLst>
      <p:ext uri="{BB962C8B-B14F-4D97-AF65-F5344CB8AC3E}">
        <p14:creationId xmlns:p14="http://schemas.microsoft.com/office/powerpoint/2010/main" val="194956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problem solving agent</a:t>
            </a:r>
            <a:r>
              <a:rPr lang="en-US" sz="1200" b="0" i="0" u="none" strike="noStrike" cap="none" dirty="0">
                <a:solidFill>
                  <a:schemeClr val="dk1"/>
                </a:solidFill>
                <a:effectLst/>
                <a:latin typeface="Calibri"/>
                <a:ea typeface="Calibri"/>
                <a:cs typeface="Calibri"/>
                <a:sym typeface="Calibri"/>
              </a:rPr>
              <a:t> cannot simply pick a single action based on the current percept.  Instead, it has a goal in mind and has to plan a sequence of actions in order to reach that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planning a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in artificial intelligence.  It’s  different from what we have commonly come to know as internet search.   Instead, the term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refers to the process of searching for </a:t>
            </a:r>
            <a:r>
              <a:rPr lang="en-US" sz="1200" b="1" i="0" u="none" strike="noStrike" cap="none" dirty="0">
                <a:solidFill>
                  <a:schemeClr val="dk1"/>
                </a:solidFill>
                <a:effectLst/>
                <a:latin typeface="Calibri"/>
                <a:ea typeface="Calibri"/>
                <a:cs typeface="Calibri"/>
                <a:sym typeface="Calibri"/>
              </a:rPr>
              <a:t>a solution</a:t>
            </a:r>
            <a:r>
              <a:rPr lang="en-US" sz="1200" b="0" i="0" u="none" strike="noStrike" cap="none" dirty="0">
                <a:solidFill>
                  <a:schemeClr val="dk1"/>
                </a:solidFill>
                <a:effectLst/>
                <a:latin typeface="Calibri"/>
                <a:ea typeface="Calibri"/>
                <a:cs typeface="Calibri"/>
                <a:sym typeface="Calibri"/>
              </a:rPr>
              <a:t>, which consists of a sequence of actions from the current state that our agent finds itself in into some desired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[AR Example]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video, I show a problem solving agent.  I clicked on certain squares in the grid that I want the agent to visit, indicated by the red dots. The blue dot represents the agent’s starting point, each of the red dots is the point that we want the robot to visit.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solving agent must find a sequence of actions that takes it from that start state to the goal states.   The solution is a </a:t>
            </a:r>
            <a:r>
              <a:rPr lang="en-US" sz="1200" b="1" i="0" u="none" strike="noStrike" cap="none" dirty="0">
                <a:solidFill>
                  <a:schemeClr val="dk1"/>
                </a:solidFill>
                <a:effectLst/>
                <a:latin typeface="Calibri"/>
                <a:ea typeface="Calibri"/>
                <a:cs typeface="Calibri"/>
                <a:sym typeface="Calibri"/>
              </a:rPr>
              <a:t>path</a:t>
            </a:r>
            <a:r>
              <a:rPr lang="en-US" sz="1200" b="0" i="0" u="none" strike="noStrike" cap="none" dirty="0">
                <a:solidFill>
                  <a:schemeClr val="dk1"/>
                </a:solidFill>
                <a:effectLst/>
                <a:latin typeface="Calibri"/>
                <a:ea typeface="Calibri"/>
                <a:cs typeface="Calibri"/>
                <a:sym typeface="Calibri"/>
              </a:rPr>
              <a:t>.   There can be multiple paths from the start state to the goal state.  That means there are </a:t>
            </a:r>
            <a:r>
              <a:rPr lang="en-US" sz="1200" b="1" i="0" u="none" strike="noStrike" cap="none" dirty="0">
                <a:solidFill>
                  <a:schemeClr val="dk1"/>
                </a:solidFill>
                <a:effectLst/>
                <a:latin typeface="Calibri"/>
                <a:ea typeface="Calibri"/>
                <a:cs typeface="Calibri"/>
                <a:sym typeface="Calibri"/>
              </a:rPr>
              <a:t>multiple solutions.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are interested in the </a:t>
            </a:r>
            <a:r>
              <a:rPr lang="en-US" sz="1200" b="1" i="0" u="none" strike="noStrike" cap="none" dirty="0">
                <a:solidFill>
                  <a:schemeClr val="dk1"/>
                </a:solidFill>
                <a:effectLst/>
                <a:latin typeface="Calibri"/>
                <a:ea typeface="Calibri"/>
                <a:cs typeface="Calibri"/>
                <a:sym typeface="Calibri"/>
              </a:rPr>
              <a:t>optimal solution</a:t>
            </a:r>
            <a:r>
              <a:rPr lang="en-US" sz="1200" b="0" i="0" u="none" strike="noStrike" cap="none" dirty="0">
                <a:solidFill>
                  <a:schemeClr val="dk1"/>
                </a:solidFill>
                <a:effectLst/>
                <a:latin typeface="Calibri"/>
                <a:ea typeface="Calibri"/>
                <a:cs typeface="Calibri"/>
                <a:sym typeface="Calibri"/>
              </a:rPr>
              <a:t>.  We are going to consider what it means for a solution to be optimal.  We will have some criteria to allow us to compare solutions and tell us that this sequence of steps is better than other sequences that also arrive at the goal state.</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 side-by-side comparison of the pseudo code for tree search versus the pseudo code for graph search. The graph search function introduces a new auxiliary data structure called the explored set.  The  explored set is initially set to be empty .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Within the loop every time we remove a leaf from the frontier, we add its state to the explored set to ensure that we don't repeatedly visit that state.  Whenever we expand the chosen node we first check to see whether the new nodes are in the explored set before we add them to the frontier. We don't add the new nodes to the frontier if they've already been explored. This ensures that we do not repeatedly visit the same state.</a:t>
            </a:r>
            <a:endParaRPr dirty="0"/>
          </a:p>
        </p:txBody>
      </p:sp>
      <p:sp>
        <p:nvSpPr>
          <p:cNvPr id="433" name="Google Shape;43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21</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22</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extLst>
      <p:ext uri="{BB962C8B-B14F-4D97-AF65-F5344CB8AC3E}">
        <p14:creationId xmlns:p14="http://schemas.microsoft.com/office/powerpoint/2010/main" val="2087591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23</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940332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24</a:t>
            </a:fld>
            <a:endParaRPr sz="1200">
              <a:solidFill>
                <a:schemeClr val="dk1"/>
              </a:solidFill>
              <a:latin typeface="Times"/>
              <a:ea typeface="Times"/>
              <a:cs typeface="Times"/>
              <a:sym typeface="Times"/>
            </a:endParaRPr>
          </a:p>
        </p:txBody>
      </p:sp>
      <p:sp>
        <p:nvSpPr>
          <p:cNvPr id="510" name="Google Shape;5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1" name="Google Shape;51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Draw search tree on board. </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An exponential complexity bound such as O(</a:t>
            </a:r>
            <a:r>
              <a:rPr lang="en-US" b="1" dirty="0" err="1"/>
              <a:t>b^d</a:t>
            </a:r>
            <a:r>
              <a:rPr lang="en-US" b="1" dirty="0"/>
              <a:t>) is SCARY!</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Would this be optimal for the Romanian Map example?  No.</a:t>
            </a:r>
            <a:endParaRPr b="1" dirty="0"/>
          </a:p>
          <a:p>
            <a:pPr marL="0" lvl="0" indent="0" algn="l" rtl="0">
              <a:lnSpc>
                <a:spcPct val="100000"/>
              </a:lnSpc>
              <a:spcBef>
                <a:spcPts val="0"/>
              </a:spcBef>
              <a:spcAft>
                <a:spcPts val="0"/>
              </a:spcAft>
              <a:buSzPts val="1400"/>
              <a:buNone/>
            </a:pPr>
            <a:r>
              <a:rPr lang="en-US" b="1" dirty="0"/>
              <a:t>Would this be optimal for the 8-puzzle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r>
              <a:rPr lang="en-US" sz="1200" b="0" i="0" u="none" strike="noStrike" cap="none" dirty="0">
                <a:solidFill>
                  <a:schemeClr val="dk1"/>
                </a:solidFill>
                <a:effectLst/>
                <a:latin typeface="Calibri"/>
                <a:ea typeface="Calibri"/>
                <a:cs typeface="Calibri"/>
                <a:sym typeface="Calibri"/>
              </a:rPr>
              <a:t>Let’s take a moment to analyze the properties of breadth first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complete, is it guaranteed to find a solution? And the answer is yes if the branching factor is finite.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optimal?  Guaranteed to return the shortest path as the solution?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answer is yes, under the condition that every action has an equivalent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every action costs one like in the 8-puzzle, then BFS is guaranteed to find the solution that's shallowest in the tree.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However, if our costs from traveling one to another node is variable, like in a map task where the cost is the number of miles traveled or the time to get between two cities, then BFS isn't optimal and it's not guaranteed to find the shortest path first.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see related search algorithms that let us find the shortest paths through weighted graphs instead of unweighted graphs.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analyze the runtime complexity of it. First, insert the first node as the initial state. Then go through each of the possible children of the initial state. Then go through each of the possible children of the first layer of children and each of the possible children of the next layer.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That's going to be 1 + b + b ^2 + b ^ 3 + ..., because we're just branching our factor depending on our layers up to the maximum depth of the shallowest goal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asymptotic complexity is to only pay attention to that last factor b to the power of 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Because we're recording every node that we visited in our our data structure, so that we don't look through the same thing again. The space complexity is going to be the same as O(</a:t>
            </a:r>
            <a:r>
              <a:rPr lang="en-US" sz="1200" b="0" i="0" u="none" strike="noStrike" cap="none" dirty="0" err="1">
                <a:solidFill>
                  <a:schemeClr val="dk1"/>
                </a:solidFill>
                <a:effectLst/>
                <a:latin typeface="Calibri"/>
                <a:ea typeface="Calibri"/>
                <a:cs typeface="Calibri"/>
                <a:sym typeface="Calibri"/>
              </a:rPr>
              <a:t>b^d</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Note that this running time is fine for small problems where the depth of the least cost solution is small.  However, the exponential means that for larger values of d, BFS will take a long time to compute a solution and a lot of memory. In general, exponential complexity search problems cannot be solved by uninformed search for anything but the smallest problems.</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3775447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25</a:t>
            </a:fld>
            <a:endParaRPr sz="1200">
              <a:solidFill>
                <a:schemeClr val="dk1"/>
              </a:solidFill>
              <a:latin typeface="Times"/>
              <a:ea typeface="Times"/>
              <a:cs typeface="Times"/>
              <a:sym typeface="Times"/>
            </a:endParaRPr>
          </a:p>
        </p:txBody>
      </p:sp>
      <p:sp>
        <p:nvSpPr>
          <p:cNvPr id="561" name="Google Shape;561;p38: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38:notes"/>
          <p:cNvSpPr txBox="1">
            <a:spLocks noGrp="1"/>
          </p:cNvSpPr>
          <p:nvPr>
            <p:ph type="body" idx="1"/>
          </p:nvPr>
        </p:nvSpPr>
        <p:spPr>
          <a:xfrm>
            <a:off x="974725" y="4554538"/>
            <a:ext cx="5353050" cy="4314825"/>
          </a:xfrm>
          <a:prstGeom prst="rect">
            <a:avLst/>
          </a:prstGeom>
          <a:noFill/>
          <a:ln>
            <a:noFill/>
          </a:ln>
        </p:spPr>
        <p:txBody>
          <a:bodyPr spcFirstLastPara="1" wrap="square" lIns="94975" tIns="47475" rIns="94975" bIns="47475" anchor="t" anchorCtr="0">
            <a:noAutofit/>
          </a:bodyPr>
          <a:lstStyle/>
          <a:p>
            <a:pPr marL="0" lvl="0" indent="0" algn="l" rtl="0">
              <a:lnSpc>
                <a:spcPct val="100000"/>
              </a:lnSpc>
              <a:spcBef>
                <a:spcPts val="0"/>
              </a:spcBef>
              <a:spcAft>
                <a:spcPts val="0"/>
              </a:spcAft>
              <a:buSzPts val="1400"/>
              <a:buNone/>
            </a:pPr>
            <a:r>
              <a:rPr lang="en-US"/>
              <a:t>1.  Breadth-first only for small spaces.</a:t>
            </a:r>
            <a:endParaRPr/>
          </a:p>
          <a:p>
            <a:pPr marL="0" lvl="0" indent="0" algn="l" rtl="0">
              <a:lnSpc>
                <a:spcPct val="100000"/>
              </a:lnSpc>
              <a:spcBef>
                <a:spcPts val="0"/>
              </a:spcBef>
              <a:spcAft>
                <a:spcPts val="0"/>
              </a:spcAft>
              <a:buSzPts val="1400"/>
              <a:buNone/>
            </a:pPr>
            <a:r>
              <a:rPr lang="en-US"/>
              <a:t>2.  Depth-first only for known  solution depth and admissibility not important.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26</a:t>
            </a:fld>
            <a:endParaRPr sz="1200">
              <a:solidFill>
                <a:schemeClr val="dk1"/>
              </a:solidFill>
              <a:latin typeface="Times"/>
              <a:ea typeface="Times"/>
              <a:cs typeface="Times"/>
              <a:sym typeface="Times"/>
            </a:endParaRPr>
          </a:p>
        </p:txBody>
      </p:sp>
      <p:sp>
        <p:nvSpPr>
          <p:cNvPr id="518" name="Google Shape;51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 name="Google Shape;5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really hammer home the importance of that exponential in the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only way that we're  able to explore any search problem is if there's going to be tiny instances.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This will especially come through not just in the time complexity, but also in the memory requirements.</a:t>
            </a:r>
          </a:p>
          <a:p>
            <a:br>
              <a:rPr lang="en-US" dirty="0"/>
            </a:br>
            <a:br>
              <a:rPr lang="en-US" dirty="0"/>
            </a:br>
            <a:endParaRPr lang="en-US" dirty="0"/>
          </a:p>
          <a:p>
            <a:pPr marL="0" lvl="0" indent="0" algn="l" rtl="0">
              <a:lnSpc>
                <a:spcPct val="100000"/>
              </a:lnSpc>
              <a:spcBef>
                <a:spcPts val="0"/>
              </a:spcBef>
              <a:spcAft>
                <a:spcPts val="0"/>
              </a:spcAft>
              <a:buSzPts val="1400"/>
              <a:buNone/>
            </a:pPr>
            <a:r>
              <a:rPr lang="en-US" dirty="0"/>
              <a:t>Two lessons can be learned from Figure 3.13. </a:t>
            </a:r>
            <a:endParaRPr dirty="0"/>
          </a:p>
          <a:p>
            <a:pPr marL="0" lvl="0" indent="0" algn="l" rtl="0">
              <a:lnSpc>
                <a:spcPct val="100000"/>
              </a:lnSpc>
              <a:spcBef>
                <a:spcPts val="0"/>
              </a:spcBef>
              <a:spcAft>
                <a:spcPts val="0"/>
              </a:spcAft>
              <a:buSzPts val="1400"/>
              <a:buNone/>
            </a:pPr>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endParaRPr dirty="0"/>
          </a:p>
          <a:p>
            <a:pPr marL="0" lvl="0" indent="0" algn="l" rtl="0">
              <a:lnSpc>
                <a:spcPct val="100000"/>
              </a:lnSpc>
              <a:spcBef>
                <a:spcPts val="0"/>
              </a:spcBef>
              <a:spcAft>
                <a:spcPts val="0"/>
              </a:spcAft>
              <a:buSzPts val="1400"/>
              <a:buNone/>
            </a:pPr>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dirty="0"/>
          </a:p>
        </p:txBody>
      </p:sp>
    </p:spTree>
    <p:extLst>
      <p:ext uri="{BB962C8B-B14F-4D97-AF65-F5344CB8AC3E}">
        <p14:creationId xmlns:p14="http://schemas.microsoft.com/office/powerpoint/2010/main" val="3667765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27</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3048593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rgbClr val="000000"/>
                </a:solidFill>
                <a:latin typeface="Times"/>
                <a:ea typeface="Times"/>
                <a:cs typeface="Times"/>
                <a:sym typeface="Times"/>
              </a:rPr>
              <a:t>28</a:t>
            </a:fld>
            <a:endParaRPr sz="1300" b="0" i="0" u="none" strike="noStrike" cap="none">
              <a:solidFill>
                <a:srgbClr val="000000"/>
              </a:solidFill>
              <a:latin typeface="Times"/>
              <a:ea typeface="Times"/>
              <a:cs typeface="Times"/>
              <a:sym typeface="Times"/>
            </a:endParaRPr>
          </a:p>
        </p:txBody>
      </p:sp>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13: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is an art of casting a problem as a search problem.  The question we need to consider is: how do I take this real world problem, and then represent it in a way that’s compatible with our formal definition of a search problem.  There are many ways that I might defining a set of states, a transition function, and the possible actions, etc.</a:t>
            </a:r>
          </a:p>
          <a:p>
            <a:pPr rtl="0"/>
            <a:br>
              <a:rPr lang="en-US" dirty="0"/>
            </a:br>
            <a:r>
              <a:rPr lang="en-US" sz="1200" b="0" i="0" u="none" strike="noStrike" cap="none" dirty="0">
                <a:solidFill>
                  <a:schemeClr val="dk1"/>
                </a:solidFill>
                <a:effectLst/>
                <a:latin typeface="Calibri"/>
                <a:ea typeface="Calibri"/>
                <a:cs typeface="Calibri"/>
                <a:sym typeface="Calibri"/>
              </a:rPr>
              <a:t>The way that I choose to represent the states and the actions is going to have a huge impact on the speed of our search algorithms.  If I increase the size of my state space by including elements of the real world that aren’t important to the search formulation, or if I include more actions than are necessary, then I may dramatically slow down the search because of the combinatorics of combing those things during the search process.</a:t>
            </a:r>
          </a:p>
          <a:p>
            <a:br>
              <a:rPr lang="en-US" dirty="0"/>
            </a:br>
            <a:br>
              <a:rPr lang="en-US"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5662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1678110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Are all actions always available?  No.</a:t>
            </a:r>
          </a:p>
          <a:p>
            <a:pPr rtl="0"/>
            <a:endParaRPr lang="en-US" dirty="0"/>
          </a:p>
          <a:p>
            <a:pPr rtl="0"/>
            <a:r>
              <a:rPr lang="en-US" dirty="0"/>
              <a:t>What is the maximum branching factor?</a:t>
            </a:r>
          </a:p>
          <a:p>
            <a:pPr rtl="0"/>
            <a:r>
              <a:rPr lang="en-US" dirty="0"/>
              <a:t>go * number of directions + </a:t>
            </a:r>
          </a:p>
          <a:p>
            <a:pPr rtl="0"/>
            <a:r>
              <a:rPr lang="en-US" dirty="0"/>
              <a:t>get * number of items in location +</a:t>
            </a:r>
          </a:p>
          <a:p>
            <a:pPr rtl="0"/>
            <a:r>
              <a:rPr lang="en-US" dirty="0"/>
              <a:t>drop * number of items in inventory</a:t>
            </a:r>
          </a:p>
          <a:p>
            <a:pPr rtl="0"/>
            <a:r>
              <a:rPr lang="en-US" dirty="0"/>
              <a:t>special * (number of items in location + number of items in inventory) +</a:t>
            </a: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1928275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Are all actions always available?  No.</a:t>
            </a:r>
          </a:p>
          <a:p>
            <a:pPr rtl="0"/>
            <a:endParaRPr lang="en-US" dirty="0"/>
          </a:p>
          <a:p>
            <a:pPr rtl="0"/>
            <a:r>
              <a:rPr lang="en-US" dirty="0"/>
              <a:t>What is the maximum branching factor?</a:t>
            </a:r>
          </a:p>
          <a:p>
            <a:pPr rtl="0"/>
            <a:r>
              <a:rPr lang="en-US" dirty="0"/>
              <a:t>go * number of directions + </a:t>
            </a:r>
          </a:p>
          <a:p>
            <a:pPr rtl="0"/>
            <a:r>
              <a:rPr lang="en-US" dirty="0"/>
              <a:t>get * number of items in location +</a:t>
            </a:r>
          </a:p>
          <a:p>
            <a:pPr rtl="0"/>
            <a:r>
              <a:rPr lang="en-US" dirty="0"/>
              <a:t>drop * number of items in inventory</a:t>
            </a:r>
          </a:p>
          <a:p>
            <a:pPr rtl="0"/>
            <a:r>
              <a:rPr lang="en-US" dirty="0"/>
              <a:t>special * (number of items in location + number of items in inventory) +</a:t>
            </a: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3947356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36</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1004190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discussed task environments.  The different qualities of the task environment impact the nature of the solutions to search problems.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[observable environment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Recall that we divided environments into fully observable environments versus partially observable ones.  This reflects the difference between playing chess, where we see the complete state of the board at any given point in time vs. self-driving cars where we can't observe the entire environment and some elements of the environment are hidden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Chess is fully-observable and self-driving cars operate in partially observable task environments.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[deterministic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Similarly, we talked about other types of task environments where either the action that we selected would have a deterministic result. If we choose to move our Knight in chess, we know exactly where it will end up, because the results of making a move in chess is </a:t>
            </a:r>
            <a:r>
              <a:rPr lang="en-US" sz="1200" b="1" i="0" u="none" strike="noStrike" cap="none" dirty="0">
                <a:solidFill>
                  <a:schemeClr val="dk1"/>
                </a:solidFill>
                <a:effectLst/>
                <a:latin typeface="Calibri"/>
                <a:ea typeface="Calibri"/>
                <a:cs typeface="Calibri"/>
                <a:sym typeface="Calibri"/>
              </a:rPr>
              <a:t>deterministic</a:t>
            </a:r>
            <a:r>
              <a:rPr lang="en-US" sz="1200" b="0" i="0" u="none" strike="noStrike" cap="none" dirty="0">
                <a:solidFill>
                  <a:schemeClr val="dk1"/>
                </a:solidFill>
                <a:effectLst/>
                <a:latin typeface="Calibri"/>
                <a:ea typeface="Calibri"/>
                <a:cs typeface="Calibri"/>
                <a:sym typeface="Calibri"/>
              </a:rPr>
              <a:t>.  In non-deterministic environments where an agent selects an action, the outcome may or may not be what it expects.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Later on in the course, we'll address </a:t>
            </a:r>
            <a:r>
              <a:rPr lang="en-US" sz="1200" b="1" i="0" u="none" strike="noStrike" cap="none" dirty="0">
                <a:solidFill>
                  <a:schemeClr val="dk1"/>
                </a:solidFill>
                <a:effectLst/>
                <a:latin typeface="Calibri"/>
                <a:ea typeface="Calibri"/>
                <a:cs typeface="Calibri"/>
                <a:sym typeface="Calibri"/>
              </a:rPr>
              <a:t>stochastic</a:t>
            </a:r>
            <a:r>
              <a:rPr lang="en-US" sz="1200" b="0" i="0" u="none" strike="noStrike" cap="none" dirty="0">
                <a:solidFill>
                  <a:schemeClr val="dk1"/>
                </a:solidFill>
                <a:effectLst/>
                <a:latin typeface="Calibri"/>
                <a:ea typeface="Calibri"/>
                <a:cs typeface="Calibri"/>
                <a:sym typeface="Calibri"/>
              </a:rPr>
              <a:t> environments, which are non-deterministic. In such environments, the outcome is uncertain, but we have an expectation of how likely each possible resulting state is, given that action that we've selected.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this module, we will focus on fully observable, deterministic environments, where everything is known. If we have that kind of particular task environment, then the solution to any problem that we can formulate as a search problem is going to be a </a:t>
            </a:r>
            <a:r>
              <a:rPr lang="en-US" sz="1200" b="1" i="0" u="none" strike="noStrike" cap="none" dirty="0">
                <a:solidFill>
                  <a:schemeClr val="dk1"/>
                </a:solidFill>
                <a:effectLst/>
                <a:latin typeface="Calibri"/>
                <a:ea typeface="Calibri"/>
                <a:cs typeface="Calibri"/>
                <a:sym typeface="Calibri"/>
              </a:rPr>
              <a:t>fixed sequence of actions.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means that there can be an ordered list of actions that the agent can execute to move from its initial state to its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get into more complex environments where we either don't have all the information available when we're computing our solution, or when actions are non-deterministic then we need a different kind of solution.  Instead a fixed sequence of actions, instead, we need to have a contingency plan. If I observed this outcome at this particular step in the sequence, then do this, otherwise do this.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begin by developing solutions for search problems in fully observable, deterministic environments where everything is known. </a:t>
            </a:r>
          </a:p>
          <a:p>
            <a:br>
              <a:rPr lang="en-US" dirty="0"/>
            </a:br>
            <a:br>
              <a:rPr lang="en-US" dirty="0"/>
            </a:br>
            <a:endParaRPr dirty="0"/>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2747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Preconditions and Effects are conjunctions of literals (positive or negated atomic sentences)</a:t>
            </a:r>
          </a:p>
          <a:p>
            <a:endParaRPr lang="en-US" dirty="0"/>
          </a:p>
          <a:p>
            <a:r>
              <a:rPr lang="en-US" dirty="0"/>
              <a:t>Rather than having to implement specific actions for ‘go west’, ‘go east’, ‘go out’ etc. we can just use one ‘go’ action.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0458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Preconditions and Effects are conjunctions of literals (positive or negated atomic sentences)</a:t>
            </a:r>
          </a:p>
          <a:p>
            <a:endParaRPr lang="en-US" dirty="0"/>
          </a:p>
          <a:p>
            <a:r>
              <a:rPr lang="en-US" dirty="0"/>
              <a:t>Rather than having to implement specific actions for ‘go west’, ‘go east’, ‘go out’ etc. we can just use one ‘go’ action.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7248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7501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9466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the applicable actions, we unify the current state against the precondition of each schema.</a:t>
            </a:r>
          </a:p>
          <a:p>
            <a:r>
              <a:rPr lang="en-US" dirty="0"/>
              <a:t>For each unification that successfully results in a </a:t>
            </a:r>
            <a:r>
              <a:rPr lang="en-US" dirty="0" err="1"/>
              <a:t>substituion</a:t>
            </a:r>
            <a:r>
              <a:rPr lang="en-US" dirty="0"/>
              <a:t>, we apply the </a:t>
            </a:r>
            <a:r>
              <a:rPr lang="en-US" dirty="0" err="1"/>
              <a:t>subsition</a:t>
            </a:r>
            <a:r>
              <a:rPr lang="en-US" dirty="0"/>
              <a:t> to yield a ground action with no variables. </a:t>
            </a:r>
          </a:p>
          <a:p>
            <a:r>
              <a:rPr lang="en-US" dirty="0"/>
              <a:t>Each action schema might unify in </a:t>
            </a:r>
            <a:r>
              <a:rPr lang="en-US" dirty="0" err="1"/>
              <a:t>sevral</a:t>
            </a:r>
            <a:r>
              <a:rPr lang="en-US" dirty="0"/>
              <a:t> different ways.</a:t>
            </a:r>
          </a:p>
          <a:p>
            <a:r>
              <a:rPr lang="en-US" dirty="0"/>
              <a:t>This potentially means that we’ll have too many nodes in our search graph.</a:t>
            </a:r>
          </a:p>
          <a:p>
            <a:endParaRPr lang="en-US" dirty="0"/>
          </a:p>
          <a:p>
            <a:r>
              <a:rPr lang="en-US" dirty="0"/>
              <a:t>For instance consider if we had the drop action, and we started with the lantern. in our inventory.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76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6486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goal, and apply actions backward until we find a sequence of steps that reaches the initial state. </a:t>
            </a:r>
          </a:p>
          <a:p>
            <a:r>
              <a:rPr lang="en-US" dirty="0"/>
              <a:t>At each step, we consider the relevant actions – this is different than </a:t>
            </a:r>
            <a:r>
              <a:rPr lang="en-US" b="1" dirty="0"/>
              <a:t>applicable </a:t>
            </a:r>
            <a:r>
              <a:rPr lang="en-US" dirty="0"/>
              <a:t>actions from forward search.  This reduces the branching factor significantly, especially in domains with many possible actions.</a:t>
            </a:r>
          </a:p>
          <a:p>
            <a:r>
              <a:rPr lang="en-US" dirty="0"/>
              <a:t>A relevant action is one that unifies with one of the goal literals, but with no effect that negates any part of the goal.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05250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goal, and apply actions backward until we find a sequence of steps that reaches the initial state. </a:t>
            </a:r>
          </a:p>
          <a:p>
            <a:r>
              <a:rPr lang="en-US" dirty="0"/>
              <a:t>At each step, we consider the relevant actions – this is different than </a:t>
            </a:r>
            <a:r>
              <a:rPr lang="en-US" b="1" dirty="0"/>
              <a:t>applicable </a:t>
            </a:r>
            <a:r>
              <a:rPr lang="en-US" dirty="0"/>
              <a:t>actions from forward search.  This reduces the branching factor significantly, especially in domains with many possible actions.</a:t>
            </a:r>
          </a:p>
          <a:p>
            <a:r>
              <a:rPr lang="en-US" dirty="0"/>
              <a:t>A relevant action is one that unifies with one of the goal literals, but with no effect that negates any part of the goal.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0849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50</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2226211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53</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extLst>
      <p:ext uri="{BB962C8B-B14F-4D97-AF65-F5344CB8AC3E}">
        <p14:creationId xmlns:p14="http://schemas.microsoft.com/office/powerpoint/2010/main" val="4234777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lang="en-US"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040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endParaRPr lang="en-US" dirty="0"/>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br>
              <a:rPr lang="en-US" dirty="0"/>
            </a:br>
            <a:br>
              <a:rPr lang="en-US" dirty="0"/>
            </a:b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088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In the vacuum world, we have an action to suck up the dirt in the current cell. We have actions where we can go left, right, up and down. In this particular world, we don't really go up or down because it's just two adjacent cells, but in a larger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would also have actions to move up and move down.</a:t>
            </a:r>
          </a:p>
          <a:p>
            <a:pPr rtl="0"/>
            <a:br>
              <a:rPr lang="en-US" dirty="0"/>
            </a:br>
            <a:br>
              <a:rPr lang="en-US" dirty="0"/>
            </a:br>
            <a:r>
              <a:rPr lang="en-US" sz="1200" b="0" i="0" u="none" strike="noStrike" cap="none" dirty="0">
                <a:solidFill>
                  <a:schemeClr val="dk1"/>
                </a:solidFill>
                <a:effectLst/>
                <a:latin typeface="Calibri"/>
                <a:ea typeface="Calibri"/>
                <a:cs typeface="Calibri"/>
                <a:sym typeface="Calibri"/>
              </a:rPr>
              <a:t>From each state we need to define what transition will happen if we apply an action in that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represent the transitions from state to state as </a:t>
            </a:r>
            <a:r>
              <a:rPr lang="en-US" sz="1200" b="1" i="0" u="none" strike="noStrike" cap="none" dirty="0">
                <a:solidFill>
                  <a:schemeClr val="dk1"/>
                </a:solidFill>
                <a:effectLst/>
                <a:latin typeface="Calibri"/>
                <a:ea typeface="Calibri"/>
                <a:cs typeface="Calibri"/>
                <a:sym typeface="Calibri"/>
              </a:rPr>
              <a:t>a directed graph.</a:t>
            </a:r>
            <a:r>
              <a:rPr lang="en-US" sz="1200" b="0" i="0" u="none" strike="noStrike" cap="none" dirty="0">
                <a:solidFill>
                  <a:schemeClr val="dk1"/>
                </a:solidFill>
                <a:effectLst/>
                <a:latin typeface="Calibri"/>
                <a:ea typeface="Calibri"/>
                <a:cs typeface="Calibri"/>
                <a:sym typeface="Calibri"/>
              </a:rPr>
              <a:t> The states are nodes  and the actions are directed arcs that transition from one state to another.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 [describe go right, describe suck]</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graph for the complete set of states for the 2-cell vacuum world.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the start state, not all states will be reachable.</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53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pic>
        <p:nvPicPr>
          <p:cNvPr id="21" name="Google Shape;21;p49"/>
          <p:cNvPicPr preferRelativeResize="0"/>
          <p:nvPr/>
        </p:nvPicPr>
        <p:blipFill rotWithShape="1">
          <a:blip r:embed="rId2">
            <a:alphaModFix/>
          </a:blip>
          <a:srcRect l="11767" t="230" r="30884" b="-230"/>
          <a:stretch/>
        </p:blipFill>
        <p:spPr>
          <a:xfrm>
            <a:off x="6520550" y="0"/>
            <a:ext cx="5671450" cy="6591625"/>
          </a:xfrm>
          <a:prstGeom prst="rect">
            <a:avLst/>
          </a:prstGeom>
          <a:noFill/>
          <a:ln>
            <a:noFill/>
          </a:ln>
        </p:spPr>
      </p:pic>
      <p:sp>
        <p:nvSpPr>
          <p:cNvPr id="22" name="Google Shape;22;p49"/>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9"/>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9"/>
          <p:cNvGrpSpPr/>
          <p:nvPr/>
        </p:nvGrpSpPr>
        <p:grpSpPr>
          <a:xfrm>
            <a:off x="441132" y="802307"/>
            <a:ext cx="4244100" cy="996900"/>
            <a:chOff x="900898" y="880853"/>
            <a:chExt cx="4244100" cy="996900"/>
          </a:xfrm>
        </p:grpSpPr>
        <p:sp>
          <p:nvSpPr>
            <p:cNvPr id="25" name="Google Shape;25;p49"/>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9"/>
            <p:cNvSpPr txBox="1"/>
            <p:nvPr/>
          </p:nvSpPr>
          <p:spPr>
            <a:xfrm>
              <a:off x="998308" y="1023996"/>
              <a:ext cx="404928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CIS 700: Interactive Fiction and Text Generation</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49"/>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9"/>
          <p:cNvPicPr preferRelativeResize="0"/>
          <p:nvPr/>
        </p:nvPicPr>
        <p:blipFill rotWithShape="1">
          <a:blip r:embed="rId3">
            <a:alphaModFix/>
          </a:blip>
          <a:srcRect r="-12319"/>
          <a:stretch/>
        </p:blipFill>
        <p:spPr>
          <a:xfrm>
            <a:off x="218075" y="6016887"/>
            <a:ext cx="2244059" cy="695625"/>
          </a:xfrm>
          <a:prstGeom prst="rect">
            <a:avLst/>
          </a:prstGeom>
          <a:noFill/>
          <a:ln>
            <a:noFill/>
          </a:ln>
          <a:effectLst>
            <a:outerShdw blurRad="985838" dist="28575" algn="bl" rotWithShape="0">
              <a:srgbClr val="000000">
                <a:alpha val="85098"/>
              </a:srgbClr>
            </a:outerShdw>
          </a:effectLst>
        </p:spPr>
      </p:pic>
      <p:pic>
        <p:nvPicPr>
          <p:cNvPr id="29" name="Google Shape;29;p49"/>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784273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5"/>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r>
              <a:rPr lang="en-US"/>
              <a:t>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5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7" name="Google Shape;87;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5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5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6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0"/>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6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6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6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8"/>
          <p:cNvPicPr preferRelativeResize="0"/>
          <p:nvPr/>
        </p:nvPicPr>
        <p:blipFill rotWithShape="1">
          <a:blip r:embed="rId12">
            <a:alphaModFix/>
          </a:blip>
          <a:srcRect/>
          <a:stretch/>
        </p:blipFill>
        <p:spPr>
          <a:xfrm>
            <a:off x="53875" y="6501549"/>
            <a:ext cx="1780175" cy="341200"/>
          </a:xfrm>
          <a:prstGeom prst="rect">
            <a:avLst/>
          </a:prstGeom>
          <a:noFill/>
          <a:ln>
            <a:noFill/>
          </a:ln>
        </p:spPr>
      </p:pic>
      <p:sp>
        <p:nvSpPr>
          <p:cNvPr id="12" name="Google Shape;12;p4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8"/>
          <p:cNvGrpSpPr/>
          <p:nvPr/>
        </p:nvGrpSpPr>
        <p:grpSpPr>
          <a:xfrm>
            <a:off x="11601300" y="0"/>
            <a:ext cx="593325" cy="3948265"/>
            <a:chOff x="11601300" y="0"/>
            <a:chExt cx="593325" cy="3948265"/>
          </a:xfrm>
        </p:grpSpPr>
        <p:pic>
          <p:nvPicPr>
            <p:cNvPr id="17" name="Google Shape;17;p48"/>
            <p:cNvPicPr preferRelativeResize="0"/>
            <p:nvPr/>
          </p:nvPicPr>
          <p:blipFill rotWithShape="1">
            <a:blip r:embed="rId13">
              <a:alphaModFix/>
            </a:blip>
            <a:srcRect b="-231"/>
            <a:stretch/>
          </p:blipFill>
          <p:spPr>
            <a:xfrm>
              <a:off x="11603925" y="0"/>
              <a:ext cx="590700" cy="3772950"/>
            </a:xfrm>
            <a:prstGeom prst="rect">
              <a:avLst/>
            </a:prstGeom>
            <a:noFill/>
            <a:ln>
              <a:noFill/>
            </a:ln>
          </p:spPr>
        </p:pic>
        <p:sp>
          <p:nvSpPr>
            <p:cNvPr id="18" name="Google Shape;18;p48"/>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 id="2147483656" r:id="rId5"/>
    <p:sldLayoutId id="2147483658" r:id="rId6"/>
    <p:sldLayoutId id="2147483659" r:id="rId7"/>
    <p:sldLayoutId id="2147483660"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Search and Planning</a:t>
            </a:r>
            <a:endParaRPr sz="6600" dirty="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AIMA Chapters 3 and 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0"/>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0" name="Google Shape;198;p11">
            <a:extLst>
              <a:ext uri="{FF2B5EF4-FFF2-40B4-BE49-F238E27FC236}">
                <a16:creationId xmlns:a16="http://schemas.microsoft.com/office/drawing/2014/main" id="{C4411751-2B81-444E-8FBF-16951E11B38B}"/>
              </a:ext>
            </a:extLst>
          </p:cNvPr>
          <p:cNvSpPr txBox="1"/>
          <p:nvPr/>
        </p:nvSpPr>
        <p:spPr>
          <a:xfrm>
            <a:off x="9185504"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Action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Uniform (all actions are equal cost)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96183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9079508"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Path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Sum of all action costs along a path</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0586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1" name="Google Shape;189;p10">
            <a:extLst>
              <a:ext uri="{FF2B5EF4-FFF2-40B4-BE49-F238E27FC236}">
                <a16:creationId xmlns:a16="http://schemas.microsoft.com/office/drawing/2014/main" id="{6C880223-440E-6A46-9887-B8CA255694DF}"/>
              </a:ext>
            </a:extLst>
          </p:cNvPr>
          <p:cNvSpPr/>
          <p:nvPr/>
        </p:nvSpPr>
        <p:spPr>
          <a:xfrm>
            <a:off x="3819579" y="111091"/>
            <a:ext cx="1587668" cy="726668"/>
          </a:xfrm>
          <a:prstGeom prst="wedgeRoundRectCallout">
            <a:avLst>
              <a:gd name="adj1" fmla="val -3916"/>
              <a:gd name="adj2" fmla="val 1071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Initial state</a:t>
            </a:r>
            <a:endParaRPr sz="2300" b="1" i="0" u="none" strike="noStrike" cap="none" dirty="0">
              <a:solidFill>
                <a:schemeClr val="dk1"/>
              </a:solidFill>
              <a:latin typeface="Open Sans"/>
              <a:ea typeface="Open Sans"/>
              <a:cs typeface="Open Sans"/>
              <a:sym typeface="Open Sans"/>
            </a:endParaRPr>
          </a:p>
        </p:txBody>
      </p:sp>
      <p:grpSp>
        <p:nvGrpSpPr>
          <p:cNvPr id="91" name="Group 90">
            <a:extLst>
              <a:ext uri="{FF2B5EF4-FFF2-40B4-BE49-F238E27FC236}">
                <a16:creationId xmlns:a16="http://schemas.microsoft.com/office/drawing/2014/main" id="{385CC03C-1105-B141-9055-483E4A4E5CD8}"/>
              </a:ext>
            </a:extLst>
          </p:cNvPr>
          <p:cNvGrpSpPr/>
          <p:nvPr/>
        </p:nvGrpSpPr>
        <p:grpSpPr>
          <a:xfrm>
            <a:off x="4775351" y="6193515"/>
            <a:ext cx="2982820" cy="553394"/>
            <a:chOff x="7563672" y="157903"/>
            <a:chExt cx="3040748" cy="1222779"/>
          </a:xfrm>
        </p:grpSpPr>
        <p:sp>
          <p:nvSpPr>
            <p:cNvPr id="92" name="Google Shape;197;p11">
              <a:extLst>
                <a:ext uri="{FF2B5EF4-FFF2-40B4-BE49-F238E27FC236}">
                  <a16:creationId xmlns:a16="http://schemas.microsoft.com/office/drawing/2014/main" id="{F3FB6CD5-3F81-1841-B1EA-18D1428B7404}"/>
                </a:ext>
              </a:extLst>
            </p:cNvPr>
            <p:cNvSpPr/>
            <p:nvPr/>
          </p:nvSpPr>
          <p:spPr>
            <a:xfrm>
              <a:off x="7587461" y="157903"/>
              <a:ext cx="3016959" cy="1221894"/>
            </a:xfrm>
            <a:prstGeom prst="wedgeRoundRectCallout">
              <a:avLst>
                <a:gd name="adj1" fmla="val -39183"/>
                <a:gd name="adj2" fmla="val -11579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300" b="1" i="0" u="none" strike="noStrike" cap="none" dirty="0">
                <a:solidFill>
                  <a:schemeClr val="dk1"/>
                </a:solidFill>
                <a:latin typeface="Open Sans"/>
                <a:ea typeface="Open Sans"/>
                <a:cs typeface="Open Sans"/>
                <a:sym typeface="Open Sans"/>
              </a:endParaRPr>
            </a:p>
          </p:txBody>
        </p:sp>
        <p:sp>
          <p:nvSpPr>
            <p:cNvPr id="93" name="Google Shape;197;p11">
              <a:extLst>
                <a:ext uri="{FF2B5EF4-FFF2-40B4-BE49-F238E27FC236}">
                  <a16:creationId xmlns:a16="http://schemas.microsoft.com/office/drawing/2014/main" id="{2DFF9836-0427-ED4A-8400-4898C2796D5A}"/>
                </a:ext>
              </a:extLst>
            </p:cNvPr>
            <p:cNvSpPr/>
            <p:nvPr/>
          </p:nvSpPr>
          <p:spPr>
            <a:xfrm>
              <a:off x="7563672" y="158788"/>
              <a:ext cx="3016959" cy="1221894"/>
            </a:xfrm>
            <a:prstGeom prst="wedgeRoundRectCallout">
              <a:avLst>
                <a:gd name="adj1" fmla="val 45285"/>
                <a:gd name="adj2" fmla="val -11485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a:t>
              </a:r>
              <a:endParaRPr sz="2300" b="1" i="0" u="none" strike="noStrike" cap="none" dirty="0">
                <a:solidFill>
                  <a:schemeClr val="dk1"/>
                </a:solidFill>
                <a:latin typeface="Open Sans"/>
                <a:ea typeface="Open Sans"/>
                <a:cs typeface="Open Sans"/>
                <a:sym typeface="Open Sans"/>
              </a:endParaRP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336529"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Solution: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A path from the initial state to a goal state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34520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Search Algorithms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extLst>
      <p:ext uri="{BB962C8B-B14F-4D97-AF65-F5344CB8AC3E}">
        <p14:creationId xmlns:p14="http://schemas.microsoft.com/office/powerpoint/2010/main" val="90626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Useful Concepts</a:t>
            </a:r>
            <a:endParaRPr/>
          </a:p>
        </p:txBody>
      </p:sp>
      <p:sp>
        <p:nvSpPr>
          <p:cNvPr id="256" name="Google Shape;256;p17"/>
          <p:cNvSpPr txBox="1">
            <a:spLocks noGrp="1"/>
          </p:cNvSpPr>
          <p:nvPr>
            <p:ph type="body" idx="1"/>
          </p:nvPr>
        </p:nvSpPr>
        <p:spPr>
          <a:xfrm>
            <a:off x="411705"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accent2"/>
              </a:buClr>
              <a:buSzPts val="2000"/>
              <a:buNone/>
            </a:pPr>
            <a:r>
              <a:rPr lang="en-US" sz="2200" b="1" i="1" dirty="0">
                <a:solidFill>
                  <a:srgbClr val="DD8801"/>
                </a:solidFill>
              </a:rPr>
              <a:t>State space</a:t>
            </a:r>
            <a:r>
              <a:rPr lang="en-US" sz="2200" b="1" dirty="0">
                <a:solidFill>
                  <a:srgbClr val="DD8801"/>
                </a:solidFill>
              </a:rPr>
              <a:t>: </a:t>
            </a:r>
            <a:r>
              <a:rPr lang="en-US" sz="2200" dirty="0"/>
              <a:t>the set of all states reachable from the initial state by </a:t>
            </a:r>
            <a:r>
              <a:rPr lang="en-US" sz="2200" i="1" dirty="0"/>
              <a:t>any</a:t>
            </a:r>
            <a:r>
              <a:rPr lang="en-US" sz="2200" dirty="0"/>
              <a:t> sequence of actions</a:t>
            </a:r>
            <a:endParaRPr sz="2200" dirty="0"/>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When several operators can apply to each state, this gets large very quickly</a:t>
            </a:r>
            <a:endParaRPr sz="2200" dirty="0">
              <a:solidFill>
                <a:schemeClr val="dk1"/>
              </a:solidFill>
            </a:endParaRPr>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Might be a proper subset of the set of configurations</a:t>
            </a:r>
            <a:endParaRPr sz="2200" dirty="0">
              <a:solidFill>
                <a:schemeClr val="dk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Path</a:t>
            </a:r>
            <a:r>
              <a:rPr lang="en-US" sz="2200" b="1" dirty="0">
                <a:solidFill>
                  <a:srgbClr val="DD8801"/>
                </a:solidFill>
              </a:rPr>
              <a:t>: </a:t>
            </a:r>
            <a:r>
              <a:rPr lang="en-US" sz="2200" dirty="0"/>
              <a:t>a sequence of actions leading from one state </a:t>
            </a:r>
            <a:r>
              <a:rPr lang="en-US" sz="2200" i="1" dirty="0" err="1"/>
              <a:t>s</a:t>
            </a:r>
            <a:r>
              <a:rPr lang="en-US" sz="2200" i="1" baseline="-25000" dirty="0" err="1"/>
              <a:t>j</a:t>
            </a:r>
            <a:r>
              <a:rPr lang="en-US" sz="2200" dirty="0"/>
              <a:t> to another state </a:t>
            </a:r>
            <a:r>
              <a:rPr lang="en-US" sz="2200" i="1" dirty="0" err="1"/>
              <a:t>s</a:t>
            </a:r>
            <a:r>
              <a:rPr lang="en-US" sz="2200" i="1" baseline="-25000" dirty="0" err="1"/>
              <a:t>k</a:t>
            </a:r>
            <a:endParaRPr lang="en-US" sz="2200" i="1" baseline="-25000" dirty="0"/>
          </a:p>
          <a:p>
            <a:pPr marL="0" indent="0">
              <a:lnSpc>
                <a:spcPct val="110000"/>
              </a:lnSpc>
              <a:spcBef>
                <a:spcPts val="1200"/>
              </a:spcBef>
              <a:buClr>
                <a:schemeClr val="accent2"/>
              </a:buClr>
              <a:buSzPts val="2000"/>
            </a:pPr>
            <a:r>
              <a:rPr lang="en-US" sz="2200" b="1" i="1" dirty="0">
                <a:solidFill>
                  <a:srgbClr val="DD8801"/>
                </a:solidFill>
              </a:rPr>
              <a:t>Solution</a:t>
            </a:r>
            <a:r>
              <a:rPr lang="en-US" sz="2200" b="1" dirty="0">
                <a:solidFill>
                  <a:srgbClr val="DD8801"/>
                </a:solidFill>
              </a:rPr>
              <a:t>: </a:t>
            </a:r>
            <a:r>
              <a:rPr lang="en-US" sz="2200" dirty="0"/>
              <a:t>a path from the initial state </a:t>
            </a:r>
            <a:r>
              <a:rPr lang="en-US" sz="2200" i="1" dirty="0" err="1"/>
              <a:t>s</a:t>
            </a:r>
            <a:r>
              <a:rPr lang="en-US" sz="2200" i="1" baseline="-25000" dirty="0" err="1"/>
              <a:t>i</a:t>
            </a:r>
            <a:r>
              <a:rPr lang="en-US" sz="2200" dirty="0"/>
              <a:t> to a state </a:t>
            </a:r>
            <a:r>
              <a:rPr lang="en-US" sz="2200" i="1" dirty="0"/>
              <a:t>s</a:t>
            </a:r>
            <a:r>
              <a:rPr lang="en-US" sz="2200" i="1" baseline="-25000" dirty="0"/>
              <a:t>f</a:t>
            </a:r>
            <a:r>
              <a:rPr lang="en-US" sz="2200" dirty="0"/>
              <a:t> that satisfies the goal test</a:t>
            </a:r>
            <a:endParaRPr sz="2200" i="1" dirty="0"/>
          </a:p>
          <a:p>
            <a:pPr marL="0" indent="0">
              <a:lnSpc>
                <a:spcPct val="110000"/>
              </a:lnSpc>
              <a:spcBef>
                <a:spcPts val="1200"/>
              </a:spcBef>
              <a:buClr>
                <a:schemeClr val="accent2"/>
              </a:buClr>
              <a:buSzPts val="2000"/>
            </a:pPr>
            <a:r>
              <a:rPr lang="en-US" sz="2200" b="1" i="1" dirty="0">
                <a:solidFill>
                  <a:srgbClr val="DD8801"/>
                </a:solidFill>
              </a:rPr>
              <a:t>Search tree: </a:t>
            </a:r>
            <a:r>
              <a:rPr lang="en-US" sz="2200" dirty="0"/>
              <a:t>a way of representing the paths that a search algorithm has explored.   The root is the initial state, leaves of the tree are successor states.</a:t>
            </a:r>
            <a:endParaRPr lang="en-US" sz="2200" b="1" i="1" dirty="0">
              <a:solidFill>
                <a:srgbClr val="DD880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Frontier:</a:t>
            </a:r>
            <a:r>
              <a:rPr lang="en-US" sz="2200" b="1" dirty="0">
                <a:solidFill>
                  <a:srgbClr val="DD8801"/>
                </a:solidFill>
              </a:rPr>
              <a:t> </a:t>
            </a:r>
            <a:r>
              <a:rPr lang="en-US" sz="2200" dirty="0"/>
              <a:t>those states that are available for </a:t>
            </a:r>
            <a:r>
              <a:rPr lang="en-US" sz="2200" i="1" dirty="0">
                <a:solidFill>
                  <a:srgbClr val="DD8801"/>
                </a:solidFill>
              </a:rPr>
              <a:t>expanding</a:t>
            </a:r>
            <a:r>
              <a:rPr lang="en-US" sz="2200" dirty="0"/>
              <a:t> (for applying legal </a:t>
            </a:r>
            <a:br>
              <a:rPr lang="en-US" sz="2200" dirty="0"/>
            </a:br>
            <a:r>
              <a:rPr lang="en-US" sz="2200" dirty="0"/>
              <a:t>actions to)</a:t>
            </a:r>
            <a:endParaRPr sz="2200" dirty="0"/>
          </a:p>
        </p:txBody>
      </p:sp>
      <p:sp>
        <p:nvSpPr>
          <p:cNvPr id="257" name="Google Shape;257;p1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Solutions and </a:t>
            </a:r>
            <a:r>
              <a:rPr lang="en-US" i="1" dirty="0"/>
              <a:t>Optimal </a:t>
            </a:r>
            <a:r>
              <a:rPr lang="en-US" dirty="0"/>
              <a:t>Solutions</a:t>
            </a:r>
            <a:endParaRPr dirty="0"/>
          </a:p>
        </p:txBody>
      </p:sp>
      <p:sp>
        <p:nvSpPr>
          <p:cNvPr id="206" name="Google Shape;206;p12"/>
          <p:cNvSpPr txBox="1">
            <a:spLocks noGrp="1"/>
          </p:cNvSpPr>
          <p:nvPr>
            <p:ph type="body" idx="1"/>
          </p:nvPr>
        </p:nvSpPr>
        <p:spPr>
          <a:xfrm>
            <a:off x="399673" y="1348547"/>
            <a:ext cx="10079351"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400" b="1" dirty="0"/>
              <a:t>A </a:t>
            </a:r>
            <a:r>
              <a:rPr lang="en-US" sz="2400" b="1" i="1" dirty="0">
                <a:solidFill>
                  <a:srgbClr val="DD8801"/>
                </a:solidFill>
              </a:rPr>
              <a:t>solution</a:t>
            </a:r>
            <a:r>
              <a:rPr lang="en-US" sz="2400" b="1" dirty="0">
                <a:solidFill>
                  <a:schemeClr val="accent2"/>
                </a:solidFill>
              </a:rPr>
              <a:t> </a:t>
            </a:r>
            <a:r>
              <a:rPr lang="en-US" sz="2400" b="1" dirty="0"/>
              <a:t>is a sequence of </a:t>
            </a:r>
            <a:r>
              <a:rPr lang="en-US" sz="2400" b="1" dirty="0">
                <a:solidFill>
                  <a:srgbClr val="0000FF"/>
                </a:solidFill>
              </a:rPr>
              <a:t>actions</a:t>
            </a:r>
            <a:r>
              <a:rPr lang="en-US" sz="2400" b="1" dirty="0"/>
              <a:t> from the </a:t>
            </a:r>
            <a:r>
              <a:rPr lang="en-US" sz="2400" b="1" dirty="0">
                <a:solidFill>
                  <a:srgbClr val="DD8801"/>
                </a:solidFill>
              </a:rPr>
              <a:t>initial state </a:t>
            </a:r>
            <a:r>
              <a:rPr lang="en-US" sz="2400" b="1" dirty="0"/>
              <a:t>to a </a:t>
            </a:r>
            <a:r>
              <a:rPr lang="en-US" sz="2400" b="1" dirty="0">
                <a:solidFill>
                  <a:srgbClr val="DD8801"/>
                </a:solidFill>
              </a:rPr>
              <a:t>goal state.</a:t>
            </a:r>
            <a:endParaRPr dirty="0">
              <a:solidFill>
                <a:srgbClr val="DD8801"/>
              </a:solidFill>
            </a:endParaRPr>
          </a:p>
          <a:p>
            <a:pPr marL="609600" lvl="1" indent="0" algn="l" rtl="0">
              <a:lnSpc>
                <a:spcPct val="90000"/>
              </a:lnSpc>
              <a:spcBef>
                <a:spcPts val="500"/>
              </a:spcBef>
              <a:spcAft>
                <a:spcPts val="0"/>
              </a:spcAft>
              <a:buSzPts val="2400"/>
              <a:buNone/>
            </a:pPr>
            <a:endParaRPr sz="2400" b="1" i="1" dirty="0">
              <a:solidFill>
                <a:schemeClr val="accent2"/>
              </a:solidFill>
            </a:endParaRPr>
          </a:p>
          <a:p>
            <a:pPr marL="0" lvl="0" indent="0" algn="l" rtl="0">
              <a:lnSpc>
                <a:spcPct val="90000"/>
              </a:lnSpc>
              <a:spcBef>
                <a:spcPts val="500"/>
              </a:spcBef>
              <a:spcAft>
                <a:spcPts val="0"/>
              </a:spcAft>
              <a:buClr>
                <a:schemeClr val="accent2"/>
              </a:buClr>
              <a:buSzPts val="2400"/>
              <a:buNone/>
            </a:pPr>
            <a:r>
              <a:rPr lang="en-US" sz="2400" b="1" i="1" dirty="0">
                <a:solidFill>
                  <a:srgbClr val="DD8801"/>
                </a:solidFill>
              </a:rPr>
              <a:t>Optimal Solution: </a:t>
            </a:r>
            <a:r>
              <a:rPr lang="en-US" sz="2400" b="1" dirty="0"/>
              <a:t>A solution is </a:t>
            </a:r>
            <a:r>
              <a:rPr lang="en-US" sz="2400" b="1" dirty="0">
                <a:solidFill>
                  <a:srgbClr val="DD8801"/>
                </a:solidFill>
              </a:rPr>
              <a:t>optimal</a:t>
            </a:r>
            <a:r>
              <a:rPr lang="en-US" sz="2400" b="1" dirty="0">
                <a:solidFill>
                  <a:schemeClr val="accent2"/>
                </a:solidFill>
              </a:rPr>
              <a:t> </a:t>
            </a:r>
            <a:r>
              <a:rPr lang="en-US" sz="2400" b="1" dirty="0"/>
              <a:t>if no solution has a lower </a:t>
            </a:r>
            <a:r>
              <a:rPr lang="en-US" sz="2400" b="1" dirty="0">
                <a:solidFill>
                  <a:srgbClr val="0000FF"/>
                </a:solidFill>
              </a:rPr>
              <a:t>path cost</a:t>
            </a:r>
            <a:r>
              <a:rPr lang="en-US" sz="2400" b="1" dirty="0"/>
              <a:t>.</a:t>
            </a:r>
            <a:endParaRPr dirty="0"/>
          </a:p>
          <a:p>
            <a:pPr marL="0" lvl="0" indent="0" algn="l" rtl="0">
              <a:lnSpc>
                <a:spcPct val="90000"/>
              </a:lnSpc>
              <a:spcBef>
                <a:spcPts val="1000"/>
              </a:spcBef>
              <a:spcAft>
                <a:spcPts val="0"/>
              </a:spcAft>
              <a:buClr>
                <a:schemeClr val="dk1"/>
              </a:buClr>
              <a:buSzPts val="2000"/>
              <a:buNone/>
            </a:pPr>
            <a:endParaRPr i="1" dirty="0"/>
          </a:p>
        </p:txBody>
      </p:sp>
      <p:sp>
        <p:nvSpPr>
          <p:cNvPr id="207" name="Google Shape;207;p1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Basic search algorithms: </a:t>
            </a:r>
            <a:r>
              <a:rPr lang="en-US" i="1"/>
              <a:t>Tree Search</a:t>
            </a:r>
            <a:endParaRPr/>
          </a:p>
        </p:txBody>
      </p:sp>
      <p:sp>
        <p:nvSpPr>
          <p:cNvPr id="264" name="Google Shape;264;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200" dirty="0"/>
              <a:t>Generalized algorithm to solve search problems </a:t>
            </a:r>
            <a:endParaRPr sz="2200" dirty="0"/>
          </a:p>
          <a:p>
            <a:pPr marL="0" lvl="0" indent="0" algn="l" rtl="0">
              <a:lnSpc>
                <a:spcPct val="100000"/>
              </a:lnSpc>
              <a:spcBef>
                <a:spcPts val="1000"/>
              </a:spcBef>
              <a:spcAft>
                <a:spcPts val="0"/>
              </a:spcAft>
              <a:buClr>
                <a:schemeClr val="accent2"/>
              </a:buClr>
              <a:buSzPts val="2100"/>
              <a:buNone/>
            </a:pPr>
            <a:r>
              <a:rPr lang="en-US" sz="2200" b="1" dirty="0">
                <a:solidFill>
                  <a:srgbClr val="DD8801"/>
                </a:solidFill>
              </a:rPr>
              <a:t>Enumerate in some order all possible paths from the initial state</a:t>
            </a:r>
            <a:endParaRPr sz="2200" b="1" dirty="0">
              <a:solidFill>
                <a:srgbClr val="DD8801"/>
              </a:solidFill>
            </a:endParaRPr>
          </a:p>
          <a:p>
            <a:pPr marL="685800" lvl="1" indent="-228600" algn="l" rtl="0">
              <a:lnSpc>
                <a:spcPct val="100000"/>
              </a:lnSpc>
              <a:spcBef>
                <a:spcPts val="500"/>
              </a:spcBef>
              <a:spcAft>
                <a:spcPts val="0"/>
              </a:spcAft>
              <a:buClr>
                <a:schemeClr val="dk1"/>
              </a:buClr>
              <a:buSzPts val="2100"/>
              <a:buChar char="•"/>
            </a:pPr>
            <a:r>
              <a:rPr lang="en-US" sz="2200" dirty="0"/>
              <a:t>Here: search through </a:t>
            </a:r>
            <a:r>
              <a:rPr lang="en-US" sz="2200" b="1" i="1" dirty="0">
                <a:solidFill>
                  <a:srgbClr val="DD8801"/>
                </a:solidFill>
              </a:rPr>
              <a:t>explicit tree generation</a:t>
            </a:r>
            <a:endParaRPr sz="2200" b="1" i="1" dirty="0">
              <a:solidFill>
                <a:srgbClr val="DD8801"/>
              </a:solidFill>
            </a:endParaRPr>
          </a:p>
          <a:p>
            <a:pPr marL="1143000" lvl="2" indent="-228600" algn="l" rtl="0">
              <a:lnSpc>
                <a:spcPct val="100000"/>
              </a:lnSpc>
              <a:spcBef>
                <a:spcPts val="500"/>
              </a:spcBef>
              <a:spcAft>
                <a:spcPts val="0"/>
              </a:spcAft>
              <a:buClr>
                <a:schemeClr val="dk1"/>
              </a:buClr>
              <a:buSzPts val="2000"/>
              <a:buChar char="•"/>
            </a:pPr>
            <a:r>
              <a:rPr lang="en-US" sz="2200" dirty="0"/>
              <a:t>ROOT= initial state.</a:t>
            </a:r>
            <a:endParaRPr sz="2200" dirty="0"/>
          </a:p>
          <a:p>
            <a:pPr marL="1143000" lvl="2" indent="-228600" algn="l" rtl="0">
              <a:lnSpc>
                <a:spcPct val="100000"/>
              </a:lnSpc>
              <a:spcBef>
                <a:spcPts val="500"/>
              </a:spcBef>
              <a:spcAft>
                <a:spcPts val="0"/>
              </a:spcAft>
              <a:buClr>
                <a:schemeClr val="dk1"/>
              </a:buClr>
              <a:buSzPts val="2000"/>
              <a:buChar char="•"/>
            </a:pPr>
            <a:r>
              <a:rPr lang="en-US" sz="2200" dirty="0"/>
              <a:t>Nodes in search tree generated through </a:t>
            </a:r>
            <a:r>
              <a:rPr lang="en-US" sz="2200" b="1" i="1" dirty="0">
                <a:solidFill>
                  <a:srgbClr val="DD8801"/>
                </a:solidFill>
              </a:rPr>
              <a:t>transition model</a:t>
            </a:r>
            <a:endParaRPr sz="2200" b="1" dirty="0">
              <a:solidFill>
                <a:srgbClr val="DD8801"/>
              </a:solidFill>
            </a:endParaRPr>
          </a:p>
          <a:p>
            <a:pPr marL="1143000" lvl="2" indent="-228600" algn="l" rtl="0">
              <a:lnSpc>
                <a:spcPct val="100000"/>
              </a:lnSpc>
              <a:spcBef>
                <a:spcPts val="500"/>
              </a:spcBef>
              <a:spcAft>
                <a:spcPts val="0"/>
              </a:spcAft>
              <a:buClr>
                <a:schemeClr val="dk1"/>
              </a:buClr>
              <a:buSzPts val="1900"/>
              <a:buChar char="•"/>
            </a:pPr>
            <a:r>
              <a:rPr lang="en-US" sz="2200" dirty="0"/>
              <a:t>Tree search treats different paths to the same node as distinct</a:t>
            </a:r>
            <a:endParaRPr sz="2200" dirty="0"/>
          </a:p>
        </p:txBody>
      </p:sp>
      <p:sp>
        <p:nvSpPr>
          <p:cNvPr id="265" name="Google Shape;265;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Generalized tree search</a:t>
            </a:r>
            <a:endParaRPr/>
          </a:p>
        </p:txBody>
      </p:sp>
      <p:sp>
        <p:nvSpPr>
          <p:cNvPr id="274" name="Google Shape;274;p19"/>
          <p:cNvSpPr/>
          <p:nvPr/>
        </p:nvSpPr>
        <p:spPr>
          <a:xfrm>
            <a:off x="2514600" y="935827"/>
            <a:ext cx="1905000" cy="457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275" name="Google Shape;275;p19"/>
          <p:cNvGrpSpPr/>
          <p:nvPr/>
        </p:nvGrpSpPr>
        <p:grpSpPr>
          <a:xfrm>
            <a:off x="676016" y="954297"/>
            <a:ext cx="9854198" cy="2400841"/>
            <a:chOff x="-7257" y="1285960"/>
            <a:chExt cx="9144000" cy="2227811"/>
          </a:xfrm>
        </p:grpSpPr>
        <p:pic>
          <p:nvPicPr>
            <p:cNvPr id="276" name="Google Shape;276;p19"/>
            <p:cNvPicPr preferRelativeResize="0"/>
            <p:nvPr/>
          </p:nvPicPr>
          <p:blipFill rotWithShape="1">
            <a:blip r:embed="rId3">
              <a:alphaModFix/>
            </a:blip>
            <a:srcRect/>
            <a:stretch/>
          </p:blipFill>
          <p:spPr>
            <a:xfrm>
              <a:off x="-7257" y="1285960"/>
              <a:ext cx="9144000" cy="2227811"/>
            </a:xfrm>
            <a:prstGeom prst="rect">
              <a:avLst/>
            </a:prstGeom>
            <a:noFill/>
            <a:ln>
              <a:noFill/>
            </a:ln>
          </p:spPr>
        </p:pic>
        <p:sp>
          <p:nvSpPr>
            <p:cNvPr id="277" name="Google Shape;277;p19"/>
            <p:cNvSpPr/>
            <p:nvPr/>
          </p:nvSpPr>
          <p:spPr>
            <a:xfrm>
              <a:off x="76200" y="1285960"/>
              <a:ext cx="2971800" cy="54284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2" name="Group 1">
            <a:extLst>
              <a:ext uri="{FF2B5EF4-FFF2-40B4-BE49-F238E27FC236}">
                <a16:creationId xmlns:a16="http://schemas.microsoft.com/office/drawing/2014/main" id="{99417937-D347-7144-9A9A-31548A31FD50}"/>
              </a:ext>
            </a:extLst>
          </p:cNvPr>
          <p:cNvGrpSpPr/>
          <p:nvPr/>
        </p:nvGrpSpPr>
        <p:grpSpPr>
          <a:xfrm>
            <a:off x="7622927" y="3737716"/>
            <a:ext cx="4569073" cy="1915533"/>
            <a:chOff x="6946911" y="3664746"/>
            <a:chExt cx="4569073" cy="1915533"/>
          </a:xfrm>
        </p:grpSpPr>
        <p:sp>
          <p:nvSpPr>
            <p:cNvPr id="273" name="Google Shape;273;p19"/>
            <p:cNvSpPr/>
            <p:nvPr/>
          </p:nvSpPr>
          <p:spPr>
            <a:xfrm>
              <a:off x="6946911" y="5114440"/>
              <a:ext cx="728663" cy="465839"/>
            </a:xfrm>
            <a:prstGeom prst="ellipse">
              <a:avLst/>
            </a:prstGeom>
            <a:solidFill>
              <a:srgbClr val="FF0000">
                <a:alpha val="12156"/>
              </a:srgbClr>
            </a:solid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278" name="Google Shape;278;p19"/>
            <p:cNvSpPr/>
            <p:nvPr/>
          </p:nvSpPr>
          <p:spPr>
            <a:xfrm>
              <a:off x="7764577" y="3664746"/>
              <a:ext cx="3751407" cy="1094500"/>
            </a:xfrm>
            <a:prstGeom prst="wedgeRoundRectCallout">
              <a:avLst>
                <a:gd name="adj1" fmla="val -59874"/>
                <a:gd name="adj2" fmla="val 982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Open Sans"/>
                  <a:ea typeface="Open Sans"/>
                  <a:cs typeface="Open Sans"/>
                  <a:sym typeface="Open Sans"/>
                </a:rPr>
                <a:t>The strategy determines search process!</a:t>
              </a:r>
              <a:endParaRPr sz="1100" b="0" i="0" u="none" strike="noStrike" cap="none" dirty="0">
                <a:solidFill>
                  <a:srgbClr val="000000"/>
                </a:solidFill>
                <a:latin typeface="Arial"/>
                <a:ea typeface="Arial"/>
                <a:cs typeface="Arial"/>
                <a:sym typeface="Arial"/>
              </a:endParaRPr>
            </a:p>
          </p:txBody>
        </p:sp>
      </p:grpSp>
      <p:sp>
        <p:nvSpPr>
          <p:cNvPr id="13" name="Google Shape;271;p19">
            <a:extLst>
              <a:ext uri="{FF2B5EF4-FFF2-40B4-BE49-F238E27FC236}">
                <a16:creationId xmlns:a16="http://schemas.microsoft.com/office/drawing/2014/main" id="{01B99BD8-1AF6-C941-8539-6D3FE2CF681F}"/>
              </a:ext>
            </a:extLst>
          </p:cNvPr>
          <p:cNvSpPr txBox="1">
            <a:spLocks/>
          </p:cNvSpPr>
          <p:nvPr/>
        </p:nvSpPr>
        <p:spPr>
          <a:xfrm>
            <a:off x="0" y="3610988"/>
            <a:ext cx="11891263" cy="24008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spcBef>
                <a:spcPts val="0"/>
              </a:spcBef>
              <a:buSzPct val="100000"/>
              <a:buFont typeface="Noto Sans Symbols"/>
              <a:buNone/>
            </a:pPr>
            <a:r>
              <a:rPr lang="en-US" sz="2200" dirty="0"/>
              <a:t>function TREE-SEARCH(</a:t>
            </a:r>
            <a:r>
              <a:rPr lang="en-US" sz="2200" i="1" dirty="0"/>
              <a:t>problem, strategy</a:t>
            </a:r>
            <a:r>
              <a:rPr lang="en-US" sz="2200" dirty="0"/>
              <a:t>) return a solution or failure</a:t>
            </a:r>
          </a:p>
          <a:p>
            <a:pPr marL="0" indent="0">
              <a:buSzPct val="100000"/>
              <a:buFont typeface="Noto Sans Symbols"/>
              <a:buNone/>
            </a:pPr>
            <a:r>
              <a:rPr lang="en-US" sz="2200" dirty="0"/>
              <a:t>	Initialize frontier  to the </a:t>
            </a:r>
            <a:r>
              <a:rPr lang="en-US" sz="2200" i="1" dirty="0"/>
              <a:t>initial state</a:t>
            </a:r>
            <a:r>
              <a:rPr lang="en-US" sz="2200" dirty="0"/>
              <a:t> of the </a:t>
            </a:r>
            <a:r>
              <a:rPr lang="en-US" sz="2200" i="1" dirty="0"/>
              <a:t>problem</a:t>
            </a:r>
            <a:endParaRPr lang="en-US" sz="2200" dirty="0"/>
          </a:p>
          <a:p>
            <a:pPr marL="0" indent="0">
              <a:buSzPct val="100000"/>
              <a:buFont typeface="Noto Sans Symbols"/>
              <a:buNone/>
            </a:pPr>
            <a:r>
              <a:rPr lang="en-US" sz="2200" dirty="0"/>
              <a:t>	do </a:t>
            </a:r>
          </a:p>
          <a:p>
            <a:pPr marL="0" indent="0">
              <a:buSzPct val="100000"/>
              <a:buFont typeface="Noto Sans Symbols"/>
              <a:buNone/>
            </a:pPr>
            <a:r>
              <a:rPr lang="en-US" sz="2200" dirty="0"/>
              <a:t>		if the frontier is empty then return </a:t>
            </a:r>
            <a:r>
              <a:rPr lang="en-US" sz="2200" i="1" dirty="0"/>
              <a:t>failure</a:t>
            </a:r>
            <a:endParaRPr lang="en-US" sz="2200" dirty="0"/>
          </a:p>
          <a:p>
            <a:pPr marL="0" indent="0">
              <a:buSzPct val="100000"/>
              <a:buFont typeface="Noto Sans Symbols"/>
              <a:buNone/>
            </a:pPr>
            <a:r>
              <a:rPr lang="en-US" sz="2200" dirty="0"/>
              <a:t>		</a:t>
            </a:r>
            <a:r>
              <a:rPr lang="en-US" sz="2200" i="1" dirty="0">
                <a:solidFill>
                  <a:srgbClr val="0070C0"/>
                </a:solidFill>
              </a:rPr>
              <a:t>choose leaf node for expansion according to strategy &amp; remove from frontier</a:t>
            </a:r>
            <a:endParaRPr lang="en-US" sz="2200" dirty="0"/>
          </a:p>
          <a:p>
            <a:pPr marL="0" indent="0">
              <a:buSzPct val="100000"/>
              <a:buFont typeface="Noto Sans Symbols"/>
              <a:buNone/>
            </a:pPr>
            <a:r>
              <a:rPr lang="en-US" sz="2200" dirty="0"/>
              <a:t>		if node contains goal state then return </a:t>
            </a:r>
            <a:r>
              <a:rPr lang="en-US" sz="2200" i="1" dirty="0"/>
              <a:t>solution</a:t>
            </a:r>
            <a:endParaRPr lang="en-US" sz="2200" dirty="0"/>
          </a:p>
          <a:p>
            <a:pPr marL="0" indent="0">
              <a:buSzPct val="100000"/>
              <a:buFont typeface="Noto Sans Symbols"/>
              <a:buNone/>
            </a:pPr>
            <a:r>
              <a:rPr lang="en-US" sz="2200" dirty="0"/>
              <a:t>		else expand the node and add resulting nodes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extLst>
              <p:ext uri="{D42A27DB-BD31-4B8C-83A1-F6EECF244321}">
                <p14:modId xmlns:p14="http://schemas.microsoft.com/office/powerpoint/2010/main" val="1499408940"/>
              </p:ext>
            </p:extLst>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extLst>
              <p:ext uri="{D42A27DB-BD31-4B8C-83A1-F6EECF244321}">
                <p14:modId xmlns:p14="http://schemas.microsoft.com/office/powerpoint/2010/main" val="2015679593"/>
              </p:ext>
            </p:extLst>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extLst>
              <p:ext uri="{D42A27DB-BD31-4B8C-83A1-F6EECF244321}">
                <p14:modId xmlns:p14="http://schemas.microsoft.com/office/powerpoint/2010/main" val="2303041977"/>
              </p:ext>
            </p:extLst>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extLst>
              <p:ext uri="{D42A27DB-BD31-4B8C-83A1-F6EECF244321}">
                <p14:modId xmlns:p14="http://schemas.microsoft.com/office/powerpoint/2010/main" val="1884053210"/>
              </p:ext>
            </p:extLst>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a:cxnSpLocks/>
            <a:endCxn id="306" idx="0"/>
          </p:cNvCxnSpPr>
          <p:nvPr/>
        </p:nvCxnSpPr>
        <p:spPr>
          <a:xfrm flipH="1">
            <a:off x="2480885" y="2182726"/>
            <a:ext cx="3579019"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extLst>
              <p:ext uri="{D42A27DB-BD31-4B8C-83A1-F6EECF244321}">
                <p14:modId xmlns:p14="http://schemas.microsoft.com/office/powerpoint/2010/main" val="370556991"/>
              </p:ext>
            </p:extLst>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extLst>
              <p:ext uri="{D42A27DB-BD31-4B8C-83A1-F6EECF244321}">
                <p14:modId xmlns:p14="http://schemas.microsoft.com/office/powerpoint/2010/main" val="219145676"/>
              </p:ext>
            </p:extLst>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extLst>
              <p:ext uri="{D42A27DB-BD31-4B8C-83A1-F6EECF244321}">
                <p14:modId xmlns:p14="http://schemas.microsoft.com/office/powerpoint/2010/main" val="467801280"/>
              </p:ext>
            </p:extLst>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extLst>
              <p:ext uri="{D42A27DB-BD31-4B8C-83A1-F6EECF244321}">
                <p14:modId xmlns:p14="http://schemas.microsoft.com/office/powerpoint/2010/main" val="2260570197"/>
              </p:ext>
            </p:extLst>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extLst>
              <p:ext uri="{D42A27DB-BD31-4B8C-83A1-F6EECF244321}">
                <p14:modId xmlns:p14="http://schemas.microsoft.com/office/powerpoint/2010/main" val="1986047226"/>
              </p:ext>
            </p:extLst>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extLst>
              <p:ext uri="{D42A27DB-BD31-4B8C-83A1-F6EECF244321}">
                <p14:modId xmlns:p14="http://schemas.microsoft.com/office/powerpoint/2010/main" val="2719302421"/>
              </p:ext>
            </p:extLst>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 name="Google Shape;304;p21">
            <a:extLst>
              <a:ext uri="{FF2B5EF4-FFF2-40B4-BE49-F238E27FC236}">
                <a16:creationId xmlns:a16="http://schemas.microsoft.com/office/drawing/2014/main" id="{04F4062A-217D-034A-9DE1-82DBE0B6BB7B}"/>
              </a:ext>
            </a:extLst>
          </p:cNvPr>
          <p:cNvGraphicFramePr/>
          <p:nvPr>
            <p:extLst>
              <p:ext uri="{D42A27DB-BD31-4B8C-83A1-F6EECF244321}">
                <p14:modId xmlns:p14="http://schemas.microsoft.com/office/powerpoint/2010/main" val="2168784941"/>
              </p:ext>
            </p:extLst>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74" name="Google Shape;304;p21">
            <a:extLst>
              <a:ext uri="{FF2B5EF4-FFF2-40B4-BE49-F238E27FC236}">
                <a16:creationId xmlns:a16="http://schemas.microsoft.com/office/drawing/2014/main" id="{37095B0E-5958-0642-ABA6-9BA9F33292BB}"/>
              </a:ext>
            </a:extLst>
          </p:cNvPr>
          <p:cNvGraphicFramePr/>
          <p:nvPr>
            <p:extLst>
              <p:ext uri="{D42A27DB-BD31-4B8C-83A1-F6EECF244321}">
                <p14:modId xmlns:p14="http://schemas.microsoft.com/office/powerpoint/2010/main" val="930582039"/>
              </p:ext>
            </p:extLst>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87" name="Google Shape;304;p21">
            <a:extLst>
              <a:ext uri="{FF2B5EF4-FFF2-40B4-BE49-F238E27FC236}">
                <a16:creationId xmlns:a16="http://schemas.microsoft.com/office/drawing/2014/main" id="{7A335988-FE82-DC42-BEEB-DAF2E541FB92}"/>
              </a:ext>
            </a:extLst>
          </p:cNvPr>
          <p:cNvGraphicFramePr/>
          <p:nvPr>
            <p:extLst>
              <p:ext uri="{D42A27DB-BD31-4B8C-83A1-F6EECF244321}">
                <p14:modId xmlns:p14="http://schemas.microsoft.com/office/powerpoint/2010/main" val="66945330"/>
              </p:ext>
            </p:extLst>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nvGrpSpPr>
          <p:cNvPr id="64" name="Group 63">
            <a:extLst>
              <a:ext uri="{FF2B5EF4-FFF2-40B4-BE49-F238E27FC236}">
                <a16:creationId xmlns:a16="http://schemas.microsoft.com/office/drawing/2014/main" id="{D8926F08-AE53-0A45-9100-D50263C3FC38}"/>
              </a:ext>
            </a:extLst>
          </p:cNvPr>
          <p:cNvGrpSpPr/>
          <p:nvPr/>
        </p:nvGrpSpPr>
        <p:grpSpPr>
          <a:xfrm>
            <a:off x="227528" y="5478946"/>
            <a:ext cx="782856" cy="836490"/>
            <a:chOff x="227528" y="5478946"/>
            <a:chExt cx="782856" cy="836490"/>
          </a:xfrm>
        </p:grpSpPr>
        <p:cxnSp>
          <p:nvCxnSpPr>
            <p:cNvPr id="40" name="Google Shape;328;p21">
              <a:extLst>
                <a:ext uri="{FF2B5EF4-FFF2-40B4-BE49-F238E27FC236}">
                  <a16:creationId xmlns:a16="http://schemas.microsoft.com/office/drawing/2014/main" id="{63BE8A7F-11FC-EA47-BB02-9F7FCEDA5D5A}"/>
                </a:ext>
              </a:extLst>
            </p:cNvPr>
            <p:cNvCxnSpPr>
              <a:cxnSpLocks/>
              <a:stCxn id="32" idx="2"/>
            </p:cNvCxnSpPr>
            <p:nvPr/>
          </p:nvCxnSpPr>
          <p:spPr>
            <a:xfrm flipH="1">
              <a:off x="608528" y="5478946"/>
              <a:ext cx="12853"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93" name="Google Shape;328;p21">
              <a:extLst>
                <a:ext uri="{FF2B5EF4-FFF2-40B4-BE49-F238E27FC236}">
                  <a16:creationId xmlns:a16="http://schemas.microsoft.com/office/drawing/2014/main" id="{53A7DA35-6B4C-2D45-BB5E-28ADDE205790}"/>
                </a:ext>
              </a:extLst>
            </p:cNvPr>
            <p:cNvCxnSpPr>
              <a:cxnSpLocks/>
              <a:stCxn id="32" idx="2"/>
            </p:cNvCxnSpPr>
            <p:nvPr/>
          </p:nvCxnSpPr>
          <p:spPr>
            <a:xfrm>
              <a:off x="621381" y="5478946"/>
              <a:ext cx="389003"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96" name="Google Shape;328;p21">
              <a:extLst>
                <a:ext uri="{FF2B5EF4-FFF2-40B4-BE49-F238E27FC236}">
                  <a16:creationId xmlns:a16="http://schemas.microsoft.com/office/drawing/2014/main" id="{C2053748-CE6F-204D-B5BD-6C43B7ACAE24}"/>
                </a:ext>
              </a:extLst>
            </p:cNvPr>
            <p:cNvCxnSpPr>
              <a:cxnSpLocks/>
              <a:stCxn id="32" idx="2"/>
            </p:cNvCxnSpPr>
            <p:nvPr/>
          </p:nvCxnSpPr>
          <p:spPr>
            <a:xfrm flipH="1">
              <a:off x="227528" y="5478946"/>
              <a:ext cx="393853"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3" name="Group 102">
            <a:extLst>
              <a:ext uri="{FF2B5EF4-FFF2-40B4-BE49-F238E27FC236}">
                <a16:creationId xmlns:a16="http://schemas.microsoft.com/office/drawing/2014/main" id="{D3B54970-CD5C-B549-9AD9-C5CB0E7073A6}"/>
              </a:ext>
            </a:extLst>
          </p:cNvPr>
          <p:cNvGrpSpPr/>
          <p:nvPr/>
        </p:nvGrpSpPr>
        <p:grpSpPr>
          <a:xfrm>
            <a:off x="1521658" y="5478946"/>
            <a:ext cx="782856" cy="836490"/>
            <a:chOff x="227528" y="5478946"/>
            <a:chExt cx="782856" cy="836490"/>
          </a:xfrm>
        </p:grpSpPr>
        <p:cxnSp>
          <p:nvCxnSpPr>
            <p:cNvPr id="104" name="Google Shape;328;p21">
              <a:extLst>
                <a:ext uri="{FF2B5EF4-FFF2-40B4-BE49-F238E27FC236}">
                  <a16:creationId xmlns:a16="http://schemas.microsoft.com/office/drawing/2014/main" id="{6FD0F14F-A1C4-8F4D-AFB1-175875136B51}"/>
                </a:ext>
              </a:extLst>
            </p:cNvPr>
            <p:cNvCxnSpPr>
              <a:cxnSpLocks/>
              <a:stCxn id="320" idx="2"/>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05" name="Google Shape;328;p21">
              <a:extLst>
                <a:ext uri="{FF2B5EF4-FFF2-40B4-BE49-F238E27FC236}">
                  <a16:creationId xmlns:a16="http://schemas.microsoft.com/office/drawing/2014/main" id="{38605321-DA9D-2048-84DA-39B882BE586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06" name="Google Shape;328;p21">
              <a:extLst>
                <a:ext uri="{FF2B5EF4-FFF2-40B4-BE49-F238E27FC236}">
                  <a16:creationId xmlns:a16="http://schemas.microsoft.com/office/drawing/2014/main" id="{3AB17985-EE2D-A74F-AE06-EB63C6CB7C75}"/>
                </a:ext>
              </a:extLst>
            </p:cNvPr>
            <p:cNvCxnSpPr>
              <a:cxnSpLocks/>
              <a:stCxn id="320" idx="2"/>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8" name="Group 107">
            <a:extLst>
              <a:ext uri="{FF2B5EF4-FFF2-40B4-BE49-F238E27FC236}">
                <a16:creationId xmlns:a16="http://schemas.microsoft.com/office/drawing/2014/main" id="{EAFA9456-5DC6-CC44-8BA6-E25DB5287EF6}"/>
              </a:ext>
            </a:extLst>
          </p:cNvPr>
          <p:cNvGrpSpPr/>
          <p:nvPr/>
        </p:nvGrpSpPr>
        <p:grpSpPr>
          <a:xfrm>
            <a:off x="2947064" y="5453344"/>
            <a:ext cx="782856" cy="836490"/>
            <a:chOff x="227528" y="5478946"/>
            <a:chExt cx="782856" cy="836490"/>
          </a:xfrm>
        </p:grpSpPr>
        <p:cxnSp>
          <p:nvCxnSpPr>
            <p:cNvPr id="109" name="Google Shape;328;p21">
              <a:extLst>
                <a:ext uri="{FF2B5EF4-FFF2-40B4-BE49-F238E27FC236}">
                  <a16:creationId xmlns:a16="http://schemas.microsoft.com/office/drawing/2014/main" id="{5AA66485-F164-7B45-923C-1A6D95A290F3}"/>
                </a:ext>
              </a:extLst>
            </p:cNvPr>
            <p:cNvCxnSpPr>
              <a:cxnSpLocks/>
              <a:stCxn id="319" idx="2"/>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10" name="Google Shape;328;p21">
              <a:extLst>
                <a:ext uri="{FF2B5EF4-FFF2-40B4-BE49-F238E27FC236}">
                  <a16:creationId xmlns:a16="http://schemas.microsoft.com/office/drawing/2014/main" id="{0F92AADE-05F8-EF40-BABF-FE2E3B354CE5}"/>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1" name="Google Shape;328;p21">
              <a:extLst>
                <a:ext uri="{FF2B5EF4-FFF2-40B4-BE49-F238E27FC236}">
                  <a16:creationId xmlns:a16="http://schemas.microsoft.com/office/drawing/2014/main" id="{1953FDA0-8CC2-C84D-BD92-5EBF67861F9C}"/>
                </a:ext>
              </a:extLst>
            </p:cNvPr>
            <p:cNvCxnSpPr>
              <a:cxnSpLocks/>
              <a:stCxn id="319" idx="2"/>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15" name="Group 114">
            <a:extLst>
              <a:ext uri="{FF2B5EF4-FFF2-40B4-BE49-F238E27FC236}">
                <a16:creationId xmlns:a16="http://schemas.microsoft.com/office/drawing/2014/main" id="{0AA4C4CD-D32F-0E40-B19D-A3BD2A52A3D0}"/>
              </a:ext>
            </a:extLst>
          </p:cNvPr>
          <p:cNvGrpSpPr/>
          <p:nvPr/>
        </p:nvGrpSpPr>
        <p:grpSpPr>
          <a:xfrm>
            <a:off x="4400600" y="5456534"/>
            <a:ext cx="782856" cy="836490"/>
            <a:chOff x="227528" y="5478946"/>
            <a:chExt cx="782856" cy="836490"/>
          </a:xfrm>
        </p:grpSpPr>
        <p:cxnSp>
          <p:nvCxnSpPr>
            <p:cNvPr id="116" name="Google Shape;328;p21">
              <a:extLst>
                <a:ext uri="{FF2B5EF4-FFF2-40B4-BE49-F238E27FC236}">
                  <a16:creationId xmlns:a16="http://schemas.microsoft.com/office/drawing/2014/main" id="{F9C147EB-6ECC-6649-A9D6-51307843172B}"/>
                </a:ext>
              </a:extLst>
            </p:cNvPr>
            <p:cNvCxnSpPr>
              <a:cxnSpLocks/>
              <a:stCxn id="87" idx="2"/>
            </p:cNvCxnSpPr>
            <p:nvPr/>
          </p:nvCxnSpPr>
          <p:spPr>
            <a:xfrm flipH="1">
              <a:off x="608528" y="5491198"/>
              <a:ext cx="21004" cy="824238"/>
            </a:xfrm>
            <a:prstGeom prst="straightConnector1">
              <a:avLst/>
            </a:prstGeom>
            <a:noFill/>
            <a:ln w="9525" cap="flat" cmpd="sng">
              <a:solidFill>
                <a:schemeClr val="dk1"/>
              </a:solidFill>
              <a:prstDash val="solid"/>
              <a:miter lim="800000"/>
              <a:headEnd type="none" w="sm" len="sm"/>
              <a:tailEnd type="triangle" w="med" len="med"/>
            </a:ln>
          </p:spPr>
        </p:cxnSp>
        <p:cxnSp>
          <p:nvCxnSpPr>
            <p:cNvPr id="117" name="Google Shape;328;p21">
              <a:extLst>
                <a:ext uri="{FF2B5EF4-FFF2-40B4-BE49-F238E27FC236}">
                  <a16:creationId xmlns:a16="http://schemas.microsoft.com/office/drawing/2014/main" id="{5403D1BA-AE49-D443-A06D-AF8DFB03349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8" name="Google Shape;328;p21">
              <a:extLst>
                <a:ext uri="{FF2B5EF4-FFF2-40B4-BE49-F238E27FC236}">
                  <a16:creationId xmlns:a16="http://schemas.microsoft.com/office/drawing/2014/main" id="{F33DF22D-B410-064F-A39F-8E93166F23C0}"/>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0" name="Group 119">
            <a:extLst>
              <a:ext uri="{FF2B5EF4-FFF2-40B4-BE49-F238E27FC236}">
                <a16:creationId xmlns:a16="http://schemas.microsoft.com/office/drawing/2014/main" id="{06518EE8-B9DE-0C42-8BEA-651BED05F53F}"/>
              </a:ext>
            </a:extLst>
          </p:cNvPr>
          <p:cNvGrpSpPr/>
          <p:nvPr/>
        </p:nvGrpSpPr>
        <p:grpSpPr>
          <a:xfrm>
            <a:off x="5624286" y="5469982"/>
            <a:ext cx="782856" cy="836490"/>
            <a:chOff x="227528" y="5478946"/>
            <a:chExt cx="782856" cy="836490"/>
          </a:xfrm>
        </p:grpSpPr>
        <p:cxnSp>
          <p:nvCxnSpPr>
            <p:cNvPr id="121" name="Google Shape;328;p21">
              <a:extLst>
                <a:ext uri="{FF2B5EF4-FFF2-40B4-BE49-F238E27FC236}">
                  <a16:creationId xmlns:a16="http://schemas.microsoft.com/office/drawing/2014/main" id="{BBFCE95C-21F6-7341-AA8D-98DE522A334B}"/>
                </a:ext>
              </a:extLst>
            </p:cNvPr>
            <p:cNvCxnSpPr>
              <a:cxnSpLocks/>
              <a:stCxn id="318" idx="2"/>
            </p:cNvCxnSpPr>
            <p:nvPr/>
          </p:nvCxnSpPr>
          <p:spPr>
            <a:xfrm flipH="1">
              <a:off x="608528" y="5487910"/>
              <a:ext cx="21598" cy="827526"/>
            </a:xfrm>
            <a:prstGeom prst="straightConnector1">
              <a:avLst/>
            </a:prstGeom>
            <a:noFill/>
            <a:ln w="9525" cap="flat" cmpd="sng">
              <a:solidFill>
                <a:schemeClr val="dk1"/>
              </a:solidFill>
              <a:prstDash val="solid"/>
              <a:miter lim="800000"/>
              <a:headEnd type="none" w="sm" len="sm"/>
              <a:tailEnd type="triangle" w="med" len="med"/>
            </a:ln>
          </p:spPr>
        </p:cxnSp>
        <p:cxnSp>
          <p:nvCxnSpPr>
            <p:cNvPr id="122" name="Google Shape;328;p21">
              <a:extLst>
                <a:ext uri="{FF2B5EF4-FFF2-40B4-BE49-F238E27FC236}">
                  <a16:creationId xmlns:a16="http://schemas.microsoft.com/office/drawing/2014/main" id="{0D8291A4-EF1B-7E4D-BAF1-505E81DD0004}"/>
                </a:ext>
              </a:extLst>
            </p:cNvPr>
            <p:cNvCxnSpPr>
              <a:cxnSpLocks/>
              <a:stCxn id="318" idx="2"/>
            </p:cNvCxnSpPr>
            <p:nvPr/>
          </p:nvCxnSpPr>
          <p:spPr>
            <a:xfrm>
              <a:off x="630126" y="5487910"/>
              <a:ext cx="380258" cy="789426"/>
            </a:xfrm>
            <a:prstGeom prst="straightConnector1">
              <a:avLst/>
            </a:prstGeom>
            <a:noFill/>
            <a:ln w="9525" cap="flat" cmpd="sng">
              <a:solidFill>
                <a:schemeClr val="dk1"/>
              </a:solidFill>
              <a:prstDash val="solid"/>
              <a:miter lim="800000"/>
              <a:headEnd type="none" w="sm" len="sm"/>
              <a:tailEnd type="triangle" w="med" len="med"/>
            </a:ln>
          </p:spPr>
        </p:cxnSp>
        <p:cxnSp>
          <p:nvCxnSpPr>
            <p:cNvPr id="123" name="Google Shape;328;p21">
              <a:extLst>
                <a:ext uri="{FF2B5EF4-FFF2-40B4-BE49-F238E27FC236}">
                  <a16:creationId xmlns:a16="http://schemas.microsoft.com/office/drawing/2014/main" id="{FD847CF8-D9A6-0E46-BD33-9AD3B29EDC8A}"/>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6" name="Group 125">
            <a:extLst>
              <a:ext uri="{FF2B5EF4-FFF2-40B4-BE49-F238E27FC236}">
                <a16:creationId xmlns:a16="http://schemas.microsoft.com/office/drawing/2014/main" id="{3EA546AB-4A38-BC4D-8186-FE4002D0F269}"/>
              </a:ext>
            </a:extLst>
          </p:cNvPr>
          <p:cNvGrpSpPr/>
          <p:nvPr/>
        </p:nvGrpSpPr>
        <p:grpSpPr>
          <a:xfrm>
            <a:off x="6938744" y="5455784"/>
            <a:ext cx="782856" cy="836490"/>
            <a:chOff x="227528" y="5478946"/>
            <a:chExt cx="782856" cy="836490"/>
          </a:xfrm>
        </p:grpSpPr>
        <p:cxnSp>
          <p:nvCxnSpPr>
            <p:cNvPr id="127" name="Google Shape;328;p21">
              <a:extLst>
                <a:ext uri="{FF2B5EF4-FFF2-40B4-BE49-F238E27FC236}">
                  <a16:creationId xmlns:a16="http://schemas.microsoft.com/office/drawing/2014/main" id="{5DD29555-8BFB-BB4F-9EBF-9F365ECFC264}"/>
                </a:ext>
              </a:extLst>
            </p:cNvPr>
            <p:cNvCxnSpPr>
              <a:cxnSpLocks/>
              <a:stCxn id="317" idx="2"/>
            </p:cNvCxnSpPr>
            <p:nvPr/>
          </p:nvCxnSpPr>
          <p:spPr>
            <a:xfrm flipH="1">
              <a:off x="608528" y="5502108"/>
              <a:ext cx="38100" cy="813328"/>
            </a:xfrm>
            <a:prstGeom prst="straightConnector1">
              <a:avLst/>
            </a:prstGeom>
            <a:noFill/>
            <a:ln w="9525" cap="flat" cmpd="sng">
              <a:solidFill>
                <a:schemeClr val="dk1"/>
              </a:solidFill>
              <a:prstDash val="solid"/>
              <a:miter lim="800000"/>
              <a:headEnd type="none" w="sm" len="sm"/>
              <a:tailEnd type="triangle" w="med" len="med"/>
            </a:ln>
          </p:spPr>
        </p:cxnSp>
        <p:cxnSp>
          <p:nvCxnSpPr>
            <p:cNvPr id="128" name="Google Shape;328;p21">
              <a:extLst>
                <a:ext uri="{FF2B5EF4-FFF2-40B4-BE49-F238E27FC236}">
                  <a16:creationId xmlns:a16="http://schemas.microsoft.com/office/drawing/2014/main" id="{FC102D3C-7AAA-2447-9A2A-605A5443FB64}"/>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29" name="Google Shape;328;p21">
              <a:extLst>
                <a:ext uri="{FF2B5EF4-FFF2-40B4-BE49-F238E27FC236}">
                  <a16:creationId xmlns:a16="http://schemas.microsoft.com/office/drawing/2014/main" id="{38E63A7F-E6FF-6F4A-A276-23279C939EEE}"/>
                </a:ext>
              </a:extLst>
            </p:cNvPr>
            <p:cNvCxnSpPr>
              <a:cxnSpLocks/>
              <a:stCxn id="317" idx="2"/>
            </p:cNvCxnSpPr>
            <p:nvPr/>
          </p:nvCxnSpPr>
          <p:spPr>
            <a:xfrm flipH="1">
              <a:off x="227528" y="5502108"/>
              <a:ext cx="419100" cy="75503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37" name="Group 136">
            <a:extLst>
              <a:ext uri="{FF2B5EF4-FFF2-40B4-BE49-F238E27FC236}">
                <a16:creationId xmlns:a16="http://schemas.microsoft.com/office/drawing/2014/main" id="{A83342C2-53B1-204B-8915-F0C00AC572AE}"/>
              </a:ext>
            </a:extLst>
          </p:cNvPr>
          <p:cNvGrpSpPr/>
          <p:nvPr/>
        </p:nvGrpSpPr>
        <p:grpSpPr>
          <a:xfrm>
            <a:off x="8462080" y="5469982"/>
            <a:ext cx="782856" cy="836490"/>
            <a:chOff x="227528" y="5478946"/>
            <a:chExt cx="782856" cy="836490"/>
          </a:xfrm>
        </p:grpSpPr>
        <p:cxnSp>
          <p:nvCxnSpPr>
            <p:cNvPr id="138" name="Google Shape;328;p21">
              <a:extLst>
                <a:ext uri="{FF2B5EF4-FFF2-40B4-BE49-F238E27FC236}">
                  <a16:creationId xmlns:a16="http://schemas.microsoft.com/office/drawing/2014/main" id="{BA8D7025-767F-FA43-B120-A524C254ACE5}"/>
                </a:ext>
              </a:extLst>
            </p:cNvPr>
            <p:cNvCxnSpPr>
              <a:cxnSpLocks/>
            </p:cNvCxnSpPr>
            <p:nvPr/>
          </p:nvCxnSpPr>
          <p:spPr>
            <a:xfrm flipH="1">
              <a:off x="608528" y="5478946"/>
              <a:ext cx="1831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39" name="Google Shape;328;p21">
              <a:extLst>
                <a:ext uri="{FF2B5EF4-FFF2-40B4-BE49-F238E27FC236}">
                  <a16:creationId xmlns:a16="http://schemas.microsoft.com/office/drawing/2014/main" id="{A721B4D0-BBA0-6347-A7C1-EB1EC74F93F0}"/>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0" name="Google Shape;328;p21">
              <a:extLst>
                <a:ext uri="{FF2B5EF4-FFF2-40B4-BE49-F238E27FC236}">
                  <a16:creationId xmlns:a16="http://schemas.microsoft.com/office/drawing/2014/main" id="{A81EF9C2-8029-184F-BB3D-CC85767A06A1}"/>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1" name="Group 140">
            <a:extLst>
              <a:ext uri="{FF2B5EF4-FFF2-40B4-BE49-F238E27FC236}">
                <a16:creationId xmlns:a16="http://schemas.microsoft.com/office/drawing/2014/main" id="{82085C71-A331-524E-AEDC-F36A7FED9F04}"/>
              </a:ext>
            </a:extLst>
          </p:cNvPr>
          <p:cNvGrpSpPr/>
          <p:nvPr/>
        </p:nvGrpSpPr>
        <p:grpSpPr>
          <a:xfrm>
            <a:off x="9931021" y="5469982"/>
            <a:ext cx="782856" cy="836490"/>
            <a:chOff x="227528" y="5478946"/>
            <a:chExt cx="782856" cy="836490"/>
          </a:xfrm>
        </p:grpSpPr>
        <p:cxnSp>
          <p:nvCxnSpPr>
            <p:cNvPr id="142" name="Google Shape;328;p21">
              <a:extLst>
                <a:ext uri="{FF2B5EF4-FFF2-40B4-BE49-F238E27FC236}">
                  <a16:creationId xmlns:a16="http://schemas.microsoft.com/office/drawing/2014/main" id="{1BED8D0A-1EFB-974B-834E-7B6733F1B015}"/>
                </a:ext>
              </a:extLst>
            </p:cNvPr>
            <p:cNvCxnSpPr>
              <a:cxnSpLocks/>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43" name="Google Shape;328;p21">
              <a:extLst>
                <a:ext uri="{FF2B5EF4-FFF2-40B4-BE49-F238E27FC236}">
                  <a16:creationId xmlns:a16="http://schemas.microsoft.com/office/drawing/2014/main" id="{A3C8776E-FC54-4F49-9A0A-ECBAC1628812}"/>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4" name="Google Shape;328;p21">
              <a:extLst>
                <a:ext uri="{FF2B5EF4-FFF2-40B4-BE49-F238E27FC236}">
                  <a16:creationId xmlns:a16="http://schemas.microsoft.com/office/drawing/2014/main" id="{401B158C-F4E5-1244-83B1-D34C73C16B0A}"/>
                </a:ext>
              </a:extLst>
            </p:cNvPr>
            <p:cNvCxnSpPr>
              <a:cxnSpLocks/>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5" name="Group 144">
            <a:extLst>
              <a:ext uri="{FF2B5EF4-FFF2-40B4-BE49-F238E27FC236}">
                <a16:creationId xmlns:a16="http://schemas.microsoft.com/office/drawing/2014/main" id="{721DC83A-C794-C343-AEE8-86C1C7DFF8A6}"/>
              </a:ext>
            </a:extLst>
          </p:cNvPr>
          <p:cNvGrpSpPr/>
          <p:nvPr/>
        </p:nvGrpSpPr>
        <p:grpSpPr>
          <a:xfrm>
            <a:off x="11275745" y="5469982"/>
            <a:ext cx="782856" cy="810888"/>
            <a:chOff x="227528" y="5504548"/>
            <a:chExt cx="782856" cy="810888"/>
          </a:xfrm>
        </p:grpSpPr>
        <p:cxnSp>
          <p:nvCxnSpPr>
            <p:cNvPr id="146" name="Google Shape;328;p21">
              <a:extLst>
                <a:ext uri="{FF2B5EF4-FFF2-40B4-BE49-F238E27FC236}">
                  <a16:creationId xmlns:a16="http://schemas.microsoft.com/office/drawing/2014/main" id="{5B06BA59-152E-CF4E-88CE-38075EA81D78}"/>
                </a:ext>
              </a:extLst>
            </p:cNvPr>
            <p:cNvCxnSpPr>
              <a:cxnSpLocks/>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47" name="Google Shape;328;p21">
              <a:extLst>
                <a:ext uri="{FF2B5EF4-FFF2-40B4-BE49-F238E27FC236}">
                  <a16:creationId xmlns:a16="http://schemas.microsoft.com/office/drawing/2014/main" id="{9BA664AD-1B27-6F45-A5DE-21E82DABAEE8}"/>
                </a:ext>
              </a:extLst>
            </p:cNvPr>
            <p:cNvCxnSpPr>
              <a:cxnSpLocks/>
              <a:stCxn id="321" idx="2"/>
            </p:cNvCxnSpPr>
            <p:nvPr/>
          </p:nvCxnSpPr>
          <p:spPr>
            <a:xfrm>
              <a:off x="645725" y="5513512"/>
              <a:ext cx="364659" cy="763824"/>
            </a:xfrm>
            <a:prstGeom prst="straightConnector1">
              <a:avLst/>
            </a:prstGeom>
            <a:noFill/>
            <a:ln w="9525" cap="flat" cmpd="sng">
              <a:solidFill>
                <a:schemeClr val="dk1"/>
              </a:solidFill>
              <a:prstDash val="solid"/>
              <a:miter lim="800000"/>
              <a:headEnd type="none" w="sm" len="sm"/>
              <a:tailEnd type="triangle" w="med" len="med"/>
            </a:ln>
          </p:spPr>
        </p:cxnSp>
        <p:cxnSp>
          <p:nvCxnSpPr>
            <p:cNvPr id="148" name="Google Shape;328;p21">
              <a:extLst>
                <a:ext uri="{FF2B5EF4-FFF2-40B4-BE49-F238E27FC236}">
                  <a16:creationId xmlns:a16="http://schemas.microsoft.com/office/drawing/2014/main" id="{A270BE70-343D-F94F-BAB5-4A89DD9618D2}"/>
                </a:ext>
              </a:extLst>
            </p:cNvPr>
            <p:cNvCxnSpPr>
              <a:cxnSpLocks/>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sp>
        <p:nvSpPr>
          <p:cNvPr id="152" name="TextBox 151">
            <a:extLst>
              <a:ext uri="{FF2B5EF4-FFF2-40B4-BE49-F238E27FC236}">
                <a16:creationId xmlns:a16="http://schemas.microsoft.com/office/drawing/2014/main" id="{934451D5-FCB0-8B4C-AA19-3155A2363C2F}"/>
              </a:ext>
            </a:extLst>
          </p:cNvPr>
          <p:cNvSpPr txBox="1"/>
          <p:nvPr/>
        </p:nvSpPr>
        <p:spPr>
          <a:xfrm>
            <a:off x="5518884" y="921309"/>
            <a:ext cx="1374523" cy="307777"/>
          </a:xfrm>
          <a:prstGeom prst="rect">
            <a:avLst/>
          </a:prstGeom>
          <a:noFill/>
        </p:spPr>
        <p:txBody>
          <a:bodyPr wrap="square">
            <a:spAutoFit/>
          </a:bodyPr>
          <a:lstStyle/>
          <a:p>
            <a:r>
              <a:rPr lang="en-US" sz="1400" b="1" dirty="0">
                <a:solidFill>
                  <a:srgbClr val="DD8801"/>
                </a:solidFill>
              </a:rPr>
              <a:t>Start State</a:t>
            </a:r>
            <a:endParaRPr lang="en-US" dirty="0"/>
          </a:p>
        </p:txBody>
      </p:sp>
      <p:sp>
        <p:nvSpPr>
          <p:cNvPr id="153" name="TextBox 152">
            <a:extLst>
              <a:ext uri="{FF2B5EF4-FFF2-40B4-BE49-F238E27FC236}">
                <a16:creationId xmlns:a16="http://schemas.microsoft.com/office/drawing/2014/main" id="{4D270217-B6B8-2C4D-9A6E-58F5AFC3FE7C}"/>
              </a:ext>
            </a:extLst>
          </p:cNvPr>
          <p:cNvSpPr txBox="1"/>
          <p:nvPr/>
        </p:nvSpPr>
        <p:spPr>
          <a:xfrm>
            <a:off x="2468033" y="2145084"/>
            <a:ext cx="2417811" cy="307777"/>
          </a:xfrm>
          <a:prstGeom prst="rect">
            <a:avLst/>
          </a:prstGeom>
          <a:noFill/>
        </p:spPr>
        <p:txBody>
          <a:bodyPr wrap="square">
            <a:spAutoFit/>
          </a:bodyPr>
          <a:lstStyle/>
          <a:p>
            <a:r>
              <a:rPr lang="en-US" sz="1400" b="1" dirty="0">
                <a:solidFill>
                  <a:srgbClr val="DD8801"/>
                </a:solidFill>
              </a:rPr>
              <a:t>Max Branching Factor = 4</a:t>
            </a:r>
            <a:endParaRPr lang="en-US" dirty="0"/>
          </a:p>
        </p:txBody>
      </p:sp>
      <p:sp>
        <p:nvSpPr>
          <p:cNvPr id="156" name="TextBox 155">
            <a:extLst>
              <a:ext uri="{FF2B5EF4-FFF2-40B4-BE49-F238E27FC236}">
                <a16:creationId xmlns:a16="http://schemas.microsoft.com/office/drawing/2014/main" id="{8A42B987-7CCD-FA41-BFAA-C8C448AAE07A}"/>
              </a:ext>
            </a:extLst>
          </p:cNvPr>
          <p:cNvSpPr txBox="1"/>
          <p:nvPr/>
        </p:nvSpPr>
        <p:spPr>
          <a:xfrm>
            <a:off x="3247297" y="2642870"/>
            <a:ext cx="1180767" cy="738664"/>
          </a:xfrm>
          <a:prstGeom prst="rect">
            <a:avLst/>
          </a:prstGeom>
          <a:noFill/>
        </p:spPr>
        <p:txBody>
          <a:bodyPr wrap="square">
            <a:spAutoFit/>
          </a:bodyPr>
          <a:lstStyle/>
          <a:p>
            <a:r>
              <a:rPr lang="en-US" sz="1400" b="1" dirty="0">
                <a:solidFill>
                  <a:srgbClr val="DD8801"/>
                </a:solidFill>
              </a:rPr>
              <a:t>Action: Move Blank Tie Left </a:t>
            </a:r>
            <a:endParaRPr lang="en-US" dirty="0"/>
          </a:p>
        </p:txBody>
      </p:sp>
      <p:sp>
        <p:nvSpPr>
          <p:cNvPr id="157" name="TextBox 156">
            <a:extLst>
              <a:ext uri="{FF2B5EF4-FFF2-40B4-BE49-F238E27FC236}">
                <a16:creationId xmlns:a16="http://schemas.microsoft.com/office/drawing/2014/main" id="{377852D7-81EC-684A-B6A6-CDB66BA1766D}"/>
              </a:ext>
            </a:extLst>
          </p:cNvPr>
          <p:cNvSpPr txBox="1"/>
          <p:nvPr/>
        </p:nvSpPr>
        <p:spPr>
          <a:xfrm>
            <a:off x="4858966" y="2472885"/>
            <a:ext cx="1180767" cy="307777"/>
          </a:xfrm>
          <a:prstGeom prst="rect">
            <a:avLst/>
          </a:prstGeom>
          <a:noFill/>
        </p:spPr>
        <p:txBody>
          <a:bodyPr wrap="square">
            <a:spAutoFit/>
          </a:bodyPr>
          <a:lstStyle/>
          <a:p>
            <a:r>
              <a:rPr lang="en-US" sz="1400" b="1" dirty="0">
                <a:solidFill>
                  <a:srgbClr val="DD8801"/>
                </a:solidFill>
              </a:rPr>
              <a:t>Action: Up </a:t>
            </a:r>
            <a:endParaRPr lang="en-US" dirty="0"/>
          </a:p>
        </p:txBody>
      </p:sp>
      <p:sp>
        <p:nvSpPr>
          <p:cNvPr id="158" name="TextBox 157">
            <a:extLst>
              <a:ext uri="{FF2B5EF4-FFF2-40B4-BE49-F238E27FC236}">
                <a16:creationId xmlns:a16="http://schemas.microsoft.com/office/drawing/2014/main" id="{5D8B5647-AF95-8043-9B03-911535ACDD9F}"/>
              </a:ext>
            </a:extLst>
          </p:cNvPr>
          <p:cNvSpPr txBox="1"/>
          <p:nvPr/>
        </p:nvSpPr>
        <p:spPr>
          <a:xfrm>
            <a:off x="7008948" y="2468419"/>
            <a:ext cx="1535992" cy="307777"/>
          </a:xfrm>
          <a:prstGeom prst="rect">
            <a:avLst/>
          </a:prstGeom>
          <a:noFill/>
        </p:spPr>
        <p:txBody>
          <a:bodyPr wrap="square">
            <a:spAutoFit/>
          </a:bodyPr>
          <a:lstStyle/>
          <a:p>
            <a:r>
              <a:rPr lang="en-US" sz="1400" b="1" dirty="0">
                <a:solidFill>
                  <a:srgbClr val="DD8801"/>
                </a:solidFill>
              </a:rPr>
              <a:t>Action: Right </a:t>
            </a:r>
            <a:endParaRPr lang="en-US" dirty="0"/>
          </a:p>
        </p:txBody>
      </p:sp>
      <p:sp>
        <p:nvSpPr>
          <p:cNvPr id="159" name="TextBox 158">
            <a:extLst>
              <a:ext uri="{FF2B5EF4-FFF2-40B4-BE49-F238E27FC236}">
                <a16:creationId xmlns:a16="http://schemas.microsoft.com/office/drawing/2014/main" id="{2097C363-B92B-8342-A622-79BF3BE9CFF2}"/>
              </a:ext>
            </a:extLst>
          </p:cNvPr>
          <p:cNvSpPr txBox="1"/>
          <p:nvPr/>
        </p:nvSpPr>
        <p:spPr>
          <a:xfrm>
            <a:off x="9068564" y="2228578"/>
            <a:ext cx="1535992" cy="307777"/>
          </a:xfrm>
          <a:prstGeom prst="rect">
            <a:avLst/>
          </a:prstGeom>
          <a:noFill/>
        </p:spPr>
        <p:txBody>
          <a:bodyPr wrap="square">
            <a:spAutoFit/>
          </a:bodyPr>
          <a:lstStyle/>
          <a:p>
            <a:r>
              <a:rPr lang="en-US" sz="1400" b="1" dirty="0">
                <a:solidFill>
                  <a:srgbClr val="DD8801"/>
                </a:solidFill>
              </a:rPr>
              <a:t>Action: Down </a:t>
            </a:r>
            <a:endParaRPr lang="en-US" dirty="0"/>
          </a:p>
        </p:txBody>
      </p:sp>
      <p:sp>
        <p:nvSpPr>
          <p:cNvPr id="160" name="TextBox 159">
            <a:extLst>
              <a:ext uri="{FF2B5EF4-FFF2-40B4-BE49-F238E27FC236}">
                <a16:creationId xmlns:a16="http://schemas.microsoft.com/office/drawing/2014/main" id="{5C1127F4-1102-6342-A6DA-92F3704F5853}"/>
              </a:ext>
            </a:extLst>
          </p:cNvPr>
          <p:cNvSpPr txBox="1"/>
          <p:nvPr/>
        </p:nvSpPr>
        <p:spPr>
          <a:xfrm>
            <a:off x="2083193" y="4131456"/>
            <a:ext cx="1180767" cy="307777"/>
          </a:xfrm>
          <a:prstGeom prst="rect">
            <a:avLst/>
          </a:prstGeom>
          <a:noFill/>
        </p:spPr>
        <p:txBody>
          <a:bodyPr wrap="square">
            <a:spAutoFit/>
          </a:bodyPr>
          <a:lstStyle/>
          <a:p>
            <a:r>
              <a:rPr lang="en-US" sz="1400" b="1" dirty="0">
                <a:solidFill>
                  <a:srgbClr val="DD8801"/>
                </a:solidFill>
              </a:rPr>
              <a:t>Up </a:t>
            </a:r>
            <a:endParaRPr lang="en-US" dirty="0"/>
          </a:p>
        </p:txBody>
      </p:sp>
      <p:sp>
        <p:nvSpPr>
          <p:cNvPr id="161" name="TextBox 160">
            <a:extLst>
              <a:ext uri="{FF2B5EF4-FFF2-40B4-BE49-F238E27FC236}">
                <a16:creationId xmlns:a16="http://schemas.microsoft.com/office/drawing/2014/main" id="{D83956DA-A98F-9848-A6B4-E8F3A79D2895}"/>
              </a:ext>
            </a:extLst>
          </p:cNvPr>
          <p:cNvSpPr txBox="1"/>
          <p:nvPr/>
        </p:nvSpPr>
        <p:spPr>
          <a:xfrm>
            <a:off x="3071268" y="4111266"/>
            <a:ext cx="1180767" cy="307777"/>
          </a:xfrm>
          <a:prstGeom prst="rect">
            <a:avLst/>
          </a:prstGeom>
          <a:noFill/>
        </p:spPr>
        <p:txBody>
          <a:bodyPr wrap="square">
            <a:spAutoFit/>
          </a:bodyPr>
          <a:lstStyle/>
          <a:p>
            <a:r>
              <a:rPr lang="en-US" sz="1400" b="1" dirty="0">
                <a:solidFill>
                  <a:srgbClr val="DD8801"/>
                </a:solidFill>
              </a:rPr>
              <a:t>Down </a:t>
            </a:r>
            <a:endParaRPr lang="en-US" dirty="0"/>
          </a:p>
        </p:txBody>
      </p:sp>
      <p:sp>
        <p:nvSpPr>
          <p:cNvPr id="162" name="TextBox 161">
            <a:extLst>
              <a:ext uri="{FF2B5EF4-FFF2-40B4-BE49-F238E27FC236}">
                <a16:creationId xmlns:a16="http://schemas.microsoft.com/office/drawing/2014/main" id="{32818EC4-3C34-624D-BAD6-D6A63E227E79}"/>
              </a:ext>
            </a:extLst>
          </p:cNvPr>
          <p:cNvSpPr txBox="1"/>
          <p:nvPr/>
        </p:nvSpPr>
        <p:spPr>
          <a:xfrm>
            <a:off x="457941" y="4131455"/>
            <a:ext cx="1180767" cy="307777"/>
          </a:xfrm>
          <a:prstGeom prst="rect">
            <a:avLst/>
          </a:prstGeom>
          <a:noFill/>
        </p:spPr>
        <p:txBody>
          <a:bodyPr wrap="square">
            <a:spAutoFit/>
          </a:bodyPr>
          <a:lstStyle/>
          <a:p>
            <a:r>
              <a:rPr lang="en-US" sz="1400" b="1" dirty="0">
                <a:solidFill>
                  <a:srgbClr val="DD8801"/>
                </a:solidFill>
              </a:rPr>
              <a:t>Right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78" name="Rounded Rectangle 77">
            <a:extLst>
              <a:ext uri="{FF2B5EF4-FFF2-40B4-BE49-F238E27FC236}">
                <a16:creationId xmlns:a16="http://schemas.microsoft.com/office/drawing/2014/main" id="{5ED011C7-F9BB-EA4B-94DF-AE0C95E9F162}"/>
              </a:ext>
            </a:extLst>
          </p:cNvPr>
          <p:cNvSpPr/>
          <p:nvPr/>
        </p:nvSpPr>
        <p:spPr>
          <a:xfrm>
            <a:off x="5496028" y="1182279"/>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id="{CDEEDA10-9C90-1B4A-BA33-D151D0635CC2}"/>
              </a:ext>
            </a:extLst>
          </p:cNvPr>
          <p:cNvSpPr/>
          <p:nvPr/>
        </p:nvSpPr>
        <p:spPr>
          <a:xfrm>
            <a:off x="4225535" y="4445793"/>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60F64912-1C68-C540-B55F-C5B4D0075C05}"/>
              </a:ext>
            </a:extLst>
          </p:cNvPr>
          <p:cNvSpPr/>
          <p:nvPr/>
        </p:nvSpPr>
        <p:spPr>
          <a:xfrm>
            <a:off x="8280693" y="4435633"/>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B375B709-2459-6142-B21A-7AFED03066B5}"/>
              </a:ext>
            </a:extLst>
          </p:cNvPr>
          <p:cNvSpPr/>
          <p:nvPr/>
        </p:nvSpPr>
        <p:spPr>
          <a:xfrm>
            <a:off x="58366" y="4439232"/>
            <a:ext cx="1180289" cy="11703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a:cxnSpLocks/>
            <a:endCxn id="306" idx="0"/>
          </p:cNvCxnSpPr>
          <p:nvPr/>
        </p:nvCxnSpPr>
        <p:spPr>
          <a:xfrm flipH="1">
            <a:off x="2480885" y="2182726"/>
            <a:ext cx="3579019"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 name="Google Shape;304;p21">
            <a:extLst>
              <a:ext uri="{FF2B5EF4-FFF2-40B4-BE49-F238E27FC236}">
                <a16:creationId xmlns:a16="http://schemas.microsoft.com/office/drawing/2014/main" id="{04F4062A-217D-034A-9DE1-82DBE0B6BB7B}"/>
              </a:ext>
            </a:extLst>
          </p:cNvPr>
          <p:cNvGraphicFramePr/>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74" name="Google Shape;304;p21">
            <a:extLst>
              <a:ext uri="{FF2B5EF4-FFF2-40B4-BE49-F238E27FC236}">
                <a16:creationId xmlns:a16="http://schemas.microsoft.com/office/drawing/2014/main" id="{37095B0E-5958-0642-ABA6-9BA9F33292BB}"/>
              </a:ext>
            </a:extLst>
          </p:cNvPr>
          <p:cNvGraphicFramePr/>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87" name="Google Shape;304;p21">
            <a:extLst>
              <a:ext uri="{FF2B5EF4-FFF2-40B4-BE49-F238E27FC236}">
                <a16:creationId xmlns:a16="http://schemas.microsoft.com/office/drawing/2014/main" id="{7A335988-FE82-DC42-BEEB-DAF2E541FB92}"/>
              </a:ext>
            </a:extLst>
          </p:cNvPr>
          <p:cNvGraphicFramePr/>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nvGrpSpPr>
          <p:cNvPr id="64" name="Group 63">
            <a:extLst>
              <a:ext uri="{FF2B5EF4-FFF2-40B4-BE49-F238E27FC236}">
                <a16:creationId xmlns:a16="http://schemas.microsoft.com/office/drawing/2014/main" id="{D8926F08-AE53-0A45-9100-D50263C3FC38}"/>
              </a:ext>
            </a:extLst>
          </p:cNvPr>
          <p:cNvGrpSpPr/>
          <p:nvPr/>
        </p:nvGrpSpPr>
        <p:grpSpPr>
          <a:xfrm>
            <a:off x="227528" y="5478946"/>
            <a:ext cx="782856" cy="836490"/>
            <a:chOff x="227528" y="5478946"/>
            <a:chExt cx="782856" cy="836490"/>
          </a:xfrm>
        </p:grpSpPr>
        <p:cxnSp>
          <p:nvCxnSpPr>
            <p:cNvPr id="40" name="Google Shape;328;p21">
              <a:extLst>
                <a:ext uri="{FF2B5EF4-FFF2-40B4-BE49-F238E27FC236}">
                  <a16:creationId xmlns:a16="http://schemas.microsoft.com/office/drawing/2014/main" id="{63BE8A7F-11FC-EA47-BB02-9F7FCEDA5D5A}"/>
                </a:ext>
              </a:extLst>
            </p:cNvPr>
            <p:cNvCxnSpPr>
              <a:cxnSpLocks/>
              <a:stCxn id="32" idx="2"/>
            </p:cNvCxnSpPr>
            <p:nvPr/>
          </p:nvCxnSpPr>
          <p:spPr>
            <a:xfrm flipH="1">
              <a:off x="608528" y="5478946"/>
              <a:ext cx="12853"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93" name="Google Shape;328;p21">
              <a:extLst>
                <a:ext uri="{FF2B5EF4-FFF2-40B4-BE49-F238E27FC236}">
                  <a16:creationId xmlns:a16="http://schemas.microsoft.com/office/drawing/2014/main" id="{53A7DA35-6B4C-2D45-BB5E-28ADDE205790}"/>
                </a:ext>
              </a:extLst>
            </p:cNvPr>
            <p:cNvCxnSpPr>
              <a:cxnSpLocks/>
              <a:stCxn id="32" idx="2"/>
            </p:cNvCxnSpPr>
            <p:nvPr/>
          </p:nvCxnSpPr>
          <p:spPr>
            <a:xfrm>
              <a:off x="621381" y="5478946"/>
              <a:ext cx="389003"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96" name="Google Shape;328;p21">
              <a:extLst>
                <a:ext uri="{FF2B5EF4-FFF2-40B4-BE49-F238E27FC236}">
                  <a16:creationId xmlns:a16="http://schemas.microsoft.com/office/drawing/2014/main" id="{C2053748-CE6F-204D-B5BD-6C43B7ACAE24}"/>
                </a:ext>
              </a:extLst>
            </p:cNvPr>
            <p:cNvCxnSpPr>
              <a:cxnSpLocks/>
              <a:stCxn id="32" idx="2"/>
            </p:cNvCxnSpPr>
            <p:nvPr/>
          </p:nvCxnSpPr>
          <p:spPr>
            <a:xfrm flipH="1">
              <a:off x="227528" y="5478946"/>
              <a:ext cx="393853"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3" name="Group 102">
            <a:extLst>
              <a:ext uri="{FF2B5EF4-FFF2-40B4-BE49-F238E27FC236}">
                <a16:creationId xmlns:a16="http://schemas.microsoft.com/office/drawing/2014/main" id="{D3B54970-CD5C-B549-9AD9-C5CB0E7073A6}"/>
              </a:ext>
            </a:extLst>
          </p:cNvPr>
          <p:cNvGrpSpPr/>
          <p:nvPr/>
        </p:nvGrpSpPr>
        <p:grpSpPr>
          <a:xfrm>
            <a:off x="1521658" y="5478946"/>
            <a:ext cx="782856" cy="836490"/>
            <a:chOff x="227528" y="5478946"/>
            <a:chExt cx="782856" cy="836490"/>
          </a:xfrm>
        </p:grpSpPr>
        <p:cxnSp>
          <p:nvCxnSpPr>
            <p:cNvPr id="104" name="Google Shape;328;p21">
              <a:extLst>
                <a:ext uri="{FF2B5EF4-FFF2-40B4-BE49-F238E27FC236}">
                  <a16:creationId xmlns:a16="http://schemas.microsoft.com/office/drawing/2014/main" id="{6FD0F14F-A1C4-8F4D-AFB1-175875136B51}"/>
                </a:ext>
              </a:extLst>
            </p:cNvPr>
            <p:cNvCxnSpPr>
              <a:cxnSpLocks/>
              <a:stCxn id="320" idx="2"/>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05" name="Google Shape;328;p21">
              <a:extLst>
                <a:ext uri="{FF2B5EF4-FFF2-40B4-BE49-F238E27FC236}">
                  <a16:creationId xmlns:a16="http://schemas.microsoft.com/office/drawing/2014/main" id="{38605321-DA9D-2048-84DA-39B882BE586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06" name="Google Shape;328;p21">
              <a:extLst>
                <a:ext uri="{FF2B5EF4-FFF2-40B4-BE49-F238E27FC236}">
                  <a16:creationId xmlns:a16="http://schemas.microsoft.com/office/drawing/2014/main" id="{3AB17985-EE2D-A74F-AE06-EB63C6CB7C75}"/>
                </a:ext>
              </a:extLst>
            </p:cNvPr>
            <p:cNvCxnSpPr>
              <a:cxnSpLocks/>
              <a:stCxn id="320" idx="2"/>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08" name="Group 107">
            <a:extLst>
              <a:ext uri="{FF2B5EF4-FFF2-40B4-BE49-F238E27FC236}">
                <a16:creationId xmlns:a16="http://schemas.microsoft.com/office/drawing/2014/main" id="{EAFA9456-5DC6-CC44-8BA6-E25DB5287EF6}"/>
              </a:ext>
            </a:extLst>
          </p:cNvPr>
          <p:cNvGrpSpPr/>
          <p:nvPr/>
        </p:nvGrpSpPr>
        <p:grpSpPr>
          <a:xfrm>
            <a:off x="2947064" y="5453344"/>
            <a:ext cx="782856" cy="836490"/>
            <a:chOff x="227528" y="5478946"/>
            <a:chExt cx="782856" cy="836490"/>
          </a:xfrm>
        </p:grpSpPr>
        <p:cxnSp>
          <p:nvCxnSpPr>
            <p:cNvPr id="109" name="Google Shape;328;p21">
              <a:extLst>
                <a:ext uri="{FF2B5EF4-FFF2-40B4-BE49-F238E27FC236}">
                  <a16:creationId xmlns:a16="http://schemas.microsoft.com/office/drawing/2014/main" id="{5AA66485-F164-7B45-923C-1A6D95A290F3}"/>
                </a:ext>
              </a:extLst>
            </p:cNvPr>
            <p:cNvCxnSpPr>
              <a:cxnSpLocks/>
              <a:stCxn id="319" idx="2"/>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10" name="Google Shape;328;p21">
              <a:extLst>
                <a:ext uri="{FF2B5EF4-FFF2-40B4-BE49-F238E27FC236}">
                  <a16:creationId xmlns:a16="http://schemas.microsoft.com/office/drawing/2014/main" id="{0F92AADE-05F8-EF40-BABF-FE2E3B354CE5}"/>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1" name="Google Shape;328;p21">
              <a:extLst>
                <a:ext uri="{FF2B5EF4-FFF2-40B4-BE49-F238E27FC236}">
                  <a16:creationId xmlns:a16="http://schemas.microsoft.com/office/drawing/2014/main" id="{1953FDA0-8CC2-C84D-BD92-5EBF67861F9C}"/>
                </a:ext>
              </a:extLst>
            </p:cNvPr>
            <p:cNvCxnSpPr>
              <a:cxnSpLocks/>
              <a:stCxn id="319" idx="2"/>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15" name="Group 114">
            <a:extLst>
              <a:ext uri="{FF2B5EF4-FFF2-40B4-BE49-F238E27FC236}">
                <a16:creationId xmlns:a16="http://schemas.microsoft.com/office/drawing/2014/main" id="{0AA4C4CD-D32F-0E40-B19D-A3BD2A52A3D0}"/>
              </a:ext>
            </a:extLst>
          </p:cNvPr>
          <p:cNvGrpSpPr/>
          <p:nvPr/>
        </p:nvGrpSpPr>
        <p:grpSpPr>
          <a:xfrm>
            <a:off x="4400600" y="5456534"/>
            <a:ext cx="782856" cy="836490"/>
            <a:chOff x="227528" y="5478946"/>
            <a:chExt cx="782856" cy="836490"/>
          </a:xfrm>
        </p:grpSpPr>
        <p:cxnSp>
          <p:nvCxnSpPr>
            <p:cNvPr id="116" name="Google Shape;328;p21">
              <a:extLst>
                <a:ext uri="{FF2B5EF4-FFF2-40B4-BE49-F238E27FC236}">
                  <a16:creationId xmlns:a16="http://schemas.microsoft.com/office/drawing/2014/main" id="{F9C147EB-6ECC-6649-A9D6-51307843172B}"/>
                </a:ext>
              </a:extLst>
            </p:cNvPr>
            <p:cNvCxnSpPr>
              <a:cxnSpLocks/>
              <a:stCxn id="87" idx="2"/>
            </p:cNvCxnSpPr>
            <p:nvPr/>
          </p:nvCxnSpPr>
          <p:spPr>
            <a:xfrm flipH="1">
              <a:off x="608528" y="5491198"/>
              <a:ext cx="21004" cy="824238"/>
            </a:xfrm>
            <a:prstGeom prst="straightConnector1">
              <a:avLst/>
            </a:prstGeom>
            <a:noFill/>
            <a:ln w="9525" cap="flat" cmpd="sng">
              <a:solidFill>
                <a:schemeClr val="dk1"/>
              </a:solidFill>
              <a:prstDash val="solid"/>
              <a:miter lim="800000"/>
              <a:headEnd type="none" w="sm" len="sm"/>
              <a:tailEnd type="triangle" w="med" len="med"/>
            </a:ln>
          </p:spPr>
        </p:cxnSp>
        <p:cxnSp>
          <p:nvCxnSpPr>
            <p:cNvPr id="117" name="Google Shape;328;p21">
              <a:extLst>
                <a:ext uri="{FF2B5EF4-FFF2-40B4-BE49-F238E27FC236}">
                  <a16:creationId xmlns:a16="http://schemas.microsoft.com/office/drawing/2014/main" id="{5403D1BA-AE49-D443-A06D-AF8DFB03349E}"/>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18" name="Google Shape;328;p21">
              <a:extLst>
                <a:ext uri="{FF2B5EF4-FFF2-40B4-BE49-F238E27FC236}">
                  <a16:creationId xmlns:a16="http://schemas.microsoft.com/office/drawing/2014/main" id="{F33DF22D-B410-064F-A39F-8E93166F23C0}"/>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0" name="Group 119">
            <a:extLst>
              <a:ext uri="{FF2B5EF4-FFF2-40B4-BE49-F238E27FC236}">
                <a16:creationId xmlns:a16="http://schemas.microsoft.com/office/drawing/2014/main" id="{06518EE8-B9DE-0C42-8BEA-651BED05F53F}"/>
              </a:ext>
            </a:extLst>
          </p:cNvPr>
          <p:cNvGrpSpPr/>
          <p:nvPr/>
        </p:nvGrpSpPr>
        <p:grpSpPr>
          <a:xfrm>
            <a:off x="5624286" y="5469982"/>
            <a:ext cx="782856" cy="836490"/>
            <a:chOff x="227528" y="5478946"/>
            <a:chExt cx="782856" cy="836490"/>
          </a:xfrm>
        </p:grpSpPr>
        <p:cxnSp>
          <p:nvCxnSpPr>
            <p:cNvPr id="121" name="Google Shape;328;p21">
              <a:extLst>
                <a:ext uri="{FF2B5EF4-FFF2-40B4-BE49-F238E27FC236}">
                  <a16:creationId xmlns:a16="http://schemas.microsoft.com/office/drawing/2014/main" id="{BBFCE95C-21F6-7341-AA8D-98DE522A334B}"/>
                </a:ext>
              </a:extLst>
            </p:cNvPr>
            <p:cNvCxnSpPr>
              <a:cxnSpLocks/>
              <a:stCxn id="318" idx="2"/>
            </p:cNvCxnSpPr>
            <p:nvPr/>
          </p:nvCxnSpPr>
          <p:spPr>
            <a:xfrm flipH="1">
              <a:off x="608528" y="5487910"/>
              <a:ext cx="21598" cy="827526"/>
            </a:xfrm>
            <a:prstGeom prst="straightConnector1">
              <a:avLst/>
            </a:prstGeom>
            <a:noFill/>
            <a:ln w="9525" cap="flat" cmpd="sng">
              <a:solidFill>
                <a:schemeClr val="dk1"/>
              </a:solidFill>
              <a:prstDash val="solid"/>
              <a:miter lim="800000"/>
              <a:headEnd type="none" w="sm" len="sm"/>
              <a:tailEnd type="triangle" w="med" len="med"/>
            </a:ln>
          </p:spPr>
        </p:cxnSp>
        <p:cxnSp>
          <p:nvCxnSpPr>
            <p:cNvPr id="122" name="Google Shape;328;p21">
              <a:extLst>
                <a:ext uri="{FF2B5EF4-FFF2-40B4-BE49-F238E27FC236}">
                  <a16:creationId xmlns:a16="http://schemas.microsoft.com/office/drawing/2014/main" id="{0D8291A4-EF1B-7E4D-BAF1-505E81DD0004}"/>
                </a:ext>
              </a:extLst>
            </p:cNvPr>
            <p:cNvCxnSpPr>
              <a:cxnSpLocks/>
              <a:stCxn id="318" idx="2"/>
            </p:cNvCxnSpPr>
            <p:nvPr/>
          </p:nvCxnSpPr>
          <p:spPr>
            <a:xfrm>
              <a:off x="630126" y="5487910"/>
              <a:ext cx="380258" cy="789426"/>
            </a:xfrm>
            <a:prstGeom prst="straightConnector1">
              <a:avLst/>
            </a:prstGeom>
            <a:noFill/>
            <a:ln w="9525" cap="flat" cmpd="sng">
              <a:solidFill>
                <a:schemeClr val="dk1"/>
              </a:solidFill>
              <a:prstDash val="solid"/>
              <a:miter lim="800000"/>
              <a:headEnd type="none" w="sm" len="sm"/>
              <a:tailEnd type="triangle" w="med" len="med"/>
            </a:ln>
          </p:spPr>
        </p:cxnSp>
        <p:cxnSp>
          <p:nvCxnSpPr>
            <p:cNvPr id="123" name="Google Shape;328;p21">
              <a:extLst>
                <a:ext uri="{FF2B5EF4-FFF2-40B4-BE49-F238E27FC236}">
                  <a16:creationId xmlns:a16="http://schemas.microsoft.com/office/drawing/2014/main" id="{FD847CF8-D9A6-0E46-BD33-9AD3B29EDC8A}"/>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6" name="Group 125">
            <a:extLst>
              <a:ext uri="{FF2B5EF4-FFF2-40B4-BE49-F238E27FC236}">
                <a16:creationId xmlns:a16="http://schemas.microsoft.com/office/drawing/2014/main" id="{3EA546AB-4A38-BC4D-8186-FE4002D0F269}"/>
              </a:ext>
            </a:extLst>
          </p:cNvPr>
          <p:cNvGrpSpPr/>
          <p:nvPr/>
        </p:nvGrpSpPr>
        <p:grpSpPr>
          <a:xfrm>
            <a:off x="6938744" y="5455784"/>
            <a:ext cx="782856" cy="836490"/>
            <a:chOff x="227528" y="5478946"/>
            <a:chExt cx="782856" cy="836490"/>
          </a:xfrm>
        </p:grpSpPr>
        <p:cxnSp>
          <p:nvCxnSpPr>
            <p:cNvPr id="127" name="Google Shape;328;p21">
              <a:extLst>
                <a:ext uri="{FF2B5EF4-FFF2-40B4-BE49-F238E27FC236}">
                  <a16:creationId xmlns:a16="http://schemas.microsoft.com/office/drawing/2014/main" id="{5DD29555-8BFB-BB4F-9EBF-9F365ECFC264}"/>
                </a:ext>
              </a:extLst>
            </p:cNvPr>
            <p:cNvCxnSpPr>
              <a:cxnSpLocks/>
              <a:stCxn id="317" idx="2"/>
            </p:cNvCxnSpPr>
            <p:nvPr/>
          </p:nvCxnSpPr>
          <p:spPr>
            <a:xfrm flipH="1">
              <a:off x="608528" y="5502108"/>
              <a:ext cx="38100" cy="813328"/>
            </a:xfrm>
            <a:prstGeom prst="straightConnector1">
              <a:avLst/>
            </a:prstGeom>
            <a:noFill/>
            <a:ln w="9525" cap="flat" cmpd="sng">
              <a:solidFill>
                <a:schemeClr val="dk1"/>
              </a:solidFill>
              <a:prstDash val="solid"/>
              <a:miter lim="800000"/>
              <a:headEnd type="none" w="sm" len="sm"/>
              <a:tailEnd type="triangle" w="med" len="med"/>
            </a:ln>
          </p:spPr>
        </p:cxnSp>
        <p:cxnSp>
          <p:nvCxnSpPr>
            <p:cNvPr id="128" name="Google Shape;328;p21">
              <a:extLst>
                <a:ext uri="{FF2B5EF4-FFF2-40B4-BE49-F238E27FC236}">
                  <a16:creationId xmlns:a16="http://schemas.microsoft.com/office/drawing/2014/main" id="{FC102D3C-7AAA-2447-9A2A-605A5443FB64}"/>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29" name="Google Shape;328;p21">
              <a:extLst>
                <a:ext uri="{FF2B5EF4-FFF2-40B4-BE49-F238E27FC236}">
                  <a16:creationId xmlns:a16="http://schemas.microsoft.com/office/drawing/2014/main" id="{38E63A7F-E6FF-6F4A-A276-23279C939EEE}"/>
                </a:ext>
              </a:extLst>
            </p:cNvPr>
            <p:cNvCxnSpPr>
              <a:cxnSpLocks/>
              <a:stCxn id="317" idx="2"/>
            </p:cNvCxnSpPr>
            <p:nvPr/>
          </p:nvCxnSpPr>
          <p:spPr>
            <a:xfrm flipH="1">
              <a:off x="227528" y="5502108"/>
              <a:ext cx="419100" cy="755038"/>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37" name="Group 136">
            <a:extLst>
              <a:ext uri="{FF2B5EF4-FFF2-40B4-BE49-F238E27FC236}">
                <a16:creationId xmlns:a16="http://schemas.microsoft.com/office/drawing/2014/main" id="{A83342C2-53B1-204B-8915-F0C00AC572AE}"/>
              </a:ext>
            </a:extLst>
          </p:cNvPr>
          <p:cNvGrpSpPr/>
          <p:nvPr/>
        </p:nvGrpSpPr>
        <p:grpSpPr>
          <a:xfrm>
            <a:off x="8462080" y="5469982"/>
            <a:ext cx="782856" cy="836490"/>
            <a:chOff x="227528" y="5478946"/>
            <a:chExt cx="782856" cy="836490"/>
          </a:xfrm>
        </p:grpSpPr>
        <p:cxnSp>
          <p:nvCxnSpPr>
            <p:cNvPr id="138" name="Google Shape;328;p21">
              <a:extLst>
                <a:ext uri="{FF2B5EF4-FFF2-40B4-BE49-F238E27FC236}">
                  <a16:creationId xmlns:a16="http://schemas.microsoft.com/office/drawing/2014/main" id="{BA8D7025-767F-FA43-B120-A524C254ACE5}"/>
                </a:ext>
              </a:extLst>
            </p:cNvPr>
            <p:cNvCxnSpPr>
              <a:cxnSpLocks/>
            </p:cNvCxnSpPr>
            <p:nvPr/>
          </p:nvCxnSpPr>
          <p:spPr>
            <a:xfrm flipH="1">
              <a:off x="608528" y="5478946"/>
              <a:ext cx="1831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39" name="Google Shape;328;p21">
              <a:extLst>
                <a:ext uri="{FF2B5EF4-FFF2-40B4-BE49-F238E27FC236}">
                  <a16:creationId xmlns:a16="http://schemas.microsoft.com/office/drawing/2014/main" id="{A721B4D0-BBA0-6347-A7C1-EB1EC74F93F0}"/>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0" name="Google Shape;328;p21">
              <a:extLst>
                <a:ext uri="{FF2B5EF4-FFF2-40B4-BE49-F238E27FC236}">
                  <a16:creationId xmlns:a16="http://schemas.microsoft.com/office/drawing/2014/main" id="{A81EF9C2-8029-184F-BB3D-CC85767A06A1}"/>
                </a:ext>
              </a:extLst>
            </p:cNvPr>
            <p:cNvCxnSpPr>
              <a:cxnSpLocks/>
            </p:cNvCxnSpPr>
            <p:nvPr/>
          </p:nvCxnSpPr>
          <p:spPr>
            <a:xfrm flipH="1">
              <a:off x="227528" y="5478946"/>
              <a:ext cx="39931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1" name="Group 140">
            <a:extLst>
              <a:ext uri="{FF2B5EF4-FFF2-40B4-BE49-F238E27FC236}">
                <a16:creationId xmlns:a16="http://schemas.microsoft.com/office/drawing/2014/main" id="{82085C71-A331-524E-AEDC-F36A7FED9F04}"/>
              </a:ext>
            </a:extLst>
          </p:cNvPr>
          <p:cNvGrpSpPr/>
          <p:nvPr/>
        </p:nvGrpSpPr>
        <p:grpSpPr>
          <a:xfrm>
            <a:off x="9931021" y="5469982"/>
            <a:ext cx="782856" cy="836490"/>
            <a:chOff x="227528" y="5478946"/>
            <a:chExt cx="782856" cy="836490"/>
          </a:xfrm>
        </p:grpSpPr>
        <p:cxnSp>
          <p:nvCxnSpPr>
            <p:cNvPr id="142" name="Google Shape;328;p21">
              <a:extLst>
                <a:ext uri="{FF2B5EF4-FFF2-40B4-BE49-F238E27FC236}">
                  <a16:creationId xmlns:a16="http://schemas.microsoft.com/office/drawing/2014/main" id="{1BED8D0A-1EFB-974B-834E-7B6733F1B015}"/>
                </a:ext>
              </a:extLst>
            </p:cNvPr>
            <p:cNvCxnSpPr>
              <a:cxnSpLocks/>
            </p:cNvCxnSpPr>
            <p:nvPr/>
          </p:nvCxnSpPr>
          <p:spPr>
            <a:xfrm flipH="1">
              <a:off x="608528" y="5478946"/>
              <a:ext cx="19586" cy="836490"/>
            </a:xfrm>
            <a:prstGeom prst="straightConnector1">
              <a:avLst/>
            </a:prstGeom>
            <a:noFill/>
            <a:ln w="9525" cap="flat" cmpd="sng">
              <a:solidFill>
                <a:schemeClr val="dk1"/>
              </a:solidFill>
              <a:prstDash val="solid"/>
              <a:miter lim="800000"/>
              <a:headEnd type="none" w="sm" len="sm"/>
              <a:tailEnd type="triangle" w="med" len="med"/>
            </a:ln>
          </p:spPr>
        </p:cxnSp>
        <p:cxnSp>
          <p:nvCxnSpPr>
            <p:cNvPr id="143" name="Google Shape;328;p21">
              <a:extLst>
                <a:ext uri="{FF2B5EF4-FFF2-40B4-BE49-F238E27FC236}">
                  <a16:creationId xmlns:a16="http://schemas.microsoft.com/office/drawing/2014/main" id="{A3C8776E-FC54-4F49-9A0A-ECBAC1628812}"/>
                </a:ext>
              </a:extLst>
            </p:cNvPr>
            <p:cNvCxnSpPr>
              <a:cxnSpLocks/>
            </p:cNvCxnSpPr>
            <p:nvPr/>
          </p:nvCxnSpPr>
          <p:spPr>
            <a:xfrm>
              <a:off x="626844" y="5478946"/>
              <a:ext cx="383540" cy="798390"/>
            </a:xfrm>
            <a:prstGeom prst="straightConnector1">
              <a:avLst/>
            </a:prstGeom>
            <a:noFill/>
            <a:ln w="9525" cap="flat" cmpd="sng">
              <a:solidFill>
                <a:schemeClr val="dk1"/>
              </a:solidFill>
              <a:prstDash val="solid"/>
              <a:miter lim="800000"/>
              <a:headEnd type="none" w="sm" len="sm"/>
              <a:tailEnd type="triangle" w="med" len="med"/>
            </a:ln>
          </p:spPr>
        </p:cxnSp>
        <p:cxnSp>
          <p:nvCxnSpPr>
            <p:cNvPr id="144" name="Google Shape;328;p21">
              <a:extLst>
                <a:ext uri="{FF2B5EF4-FFF2-40B4-BE49-F238E27FC236}">
                  <a16:creationId xmlns:a16="http://schemas.microsoft.com/office/drawing/2014/main" id="{401B158C-F4E5-1244-83B1-D34C73C16B0A}"/>
                </a:ext>
              </a:extLst>
            </p:cNvPr>
            <p:cNvCxnSpPr>
              <a:cxnSpLocks/>
            </p:cNvCxnSpPr>
            <p:nvPr/>
          </p:nvCxnSpPr>
          <p:spPr>
            <a:xfrm flipH="1">
              <a:off x="227528" y="5478946"/>
              <a:ext cx="400586" cy="778200"/>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45" name="Group 144">
            <a:extLst>
              <a:ext uri="{FF2B5EF4-FFF2-40B4-BE49-F238E27FC236}">
                <a16:creationId xmlns:a16="http://schemas.microsoft.com/office/drawing/2014/main" id="{721DC83A-C794-C343-AEE8-86C1C7DFF8A6}"/>
              </a:ext>
            </a:extLst>
          </p:cNvPr>
          <p:cNvGrpSpPr/>
          <p:nvPr/>
        </p:nvGrpSpPr>
        <p:grpSpPr>
          <a:xfrm>
            <a:off x="11275745" y="5469982"/>
            <a:ext cx="782856" cy="810888"/>
            <a:chOff x="227528" y="5504548"/>
            <a:chExt cx="782856" cy="810888"/>
          </a:xfrm>
        </p:grpSpPr>
        <p:cxnSp>
          <p:nvCxnSpPr>
            <p:cNvPr id="146" name="Google Shape;328;p21">
              <a:extLst>
                <a:ext uri="{FF2B5EF4-FFF2-40B4-BE49-F238E27FC236}">
                  <a16:creationId xmlns:a16="http://schemas.microsoft.com/office/drawing/2014/main" id="{5B06BA59-152E-CF4E-88CE-38075EA81D78}"/>
                </a:ext>
              </a:extLst>
            </p:cNvPr>
            <p:cNvCxnSpPr>
              <a:cxnSpLocks/>
            </p:cNvCxnSpPr>
            <p:nvPr/>
          </p:nvCxnSpPr>
          <p:spPr>
            <a:xfrm flipH="1">
              <a:off x="608528" y="5504548"/>
              <a:ext cx="41980" cy="810888"/>
            </a:xfrm>
            <a:prstGeom prst="straightConnector1">
              <a:avLst/>
            </a:prstGeom>
            <a:noFill/>
            <a:ln w="9525" cap="flat" cmpd="sng">
              <a:solidFill>
                <a:schemeClr val="dk1"/>
              </a:solidFill>
              <a:prstDash val="solid"/>
              <a:miter lim="800000"/>
              <a:headEnd type="none" w="sm" len="sm"/>
              <a:tailEnd type="triangle" w="med" len="med"/>
            </a:ln>
          </p:spPr>
        </p:cxnSp>
        <p:cxnSp>
          <p:nvCxnSpPr>
            <p:cNvPr id="147" name="Google Shape;328;p21">
              <a:extLst>
                <a:ext uri="{FF2B5EF4-FFF2-40B4-BE49-F238E27FC236}">
                  <a16:creationId xmlns:a16="http://schemas.microsoft.com/office/drawing/2014/main" id="{9BA664AD-1B27-6F45-A5DE-21E82DABAEE8}"/>
                </a:ext>
              </a:extLst>
            </p:cNvPr>
            <p:cNvCxnSpPr>
              <a:cxnSpLocks/>
              <a:stCxn id="321" idx="2"/>
            </p:cNvCxnSpPr>
            <p:nvPr/>
          </p:nvCxnSpPr>
          <p:spPr>
            <a:xfrm>
              <a:off x="645725" y="5513512"/>
              <a:ext cx="364659" cy="763824"/>
            </a:xfrm>
            <a:prstGeom prst="straightConnector1">
              <a:avLst/>
            </a:prstGeom>
            <a:noFill/>
            <a:ln w="9525" cap="flat" cmpd="sng">
              <a:solidFill>
                <a:schemeClr val="dk1"/>
              </a:solidFill>
              <a:prstDash val="solid"/>
              <a:miter lim="800000"/>
              <a:headEnd type="none" w="sm" len="sm"/>
              <a:tailEnd type="triangle" w="med" len="med"/>
            </a:ln>
          </p:spPr>
        </p:cxnSp>
        <p:cxnSp>
          <p:nvCxnSpPr>
            <p:cNvPr id="148" name="Google Shape;328;p21">
              <a:extLst>
                <a:ext uri="{FF2B5EF4-FFF2-40B4-BE49-F238E27FC236}">
                  <a16:creationId xmlns:a16="http://schemas.microsoft.com/office/drawing/2014/main" id="{A270BE70-343D-F94F-BAB5-4A89DD9618D2}"/>
                </a:ext>
              </a:extLst>
            </p:cNvPr>
            <p:cNvCxnSpPr>
              <a:cxnSpLocks/>
            </p:cNvCxnSpPr>
            <p:nvPr/>
          </p:nvCxnSpPr>
          <p:spPr>
            <a:xfrm flipH="1">
              <a:off x="227528" y="5504548"/>
              <a:ext cx="422980" cy="752598"/>
            </a:xfrm>
            <a:prstGeom prst="straightConnector1">
              <a:avLst/>
            </a:prstGeom>
            <a:noFill/>
            <a:ln w="9525" cap="flat" cmpd="sng">
              <a:solidFill>
                <a:schemeClr val="dk1"/>
              </a:solidFill>
              <a:prstDash val="solid"/>
              <a:miter lim="800000"/>
              <a:headEnd type="none" w="sm" len="sm"/>
              <a:tailEnd type="triangle" w="med" len="med"/>
            </a:ln>
          </p:spPr>
        </p:cxnSp>
      </p:grpSp>
      <p:sp>
        <p:nvSpPr>
          <p:cNvPr id="161" name="TextBox 160">
            <a:extLst>
              <a:ext uri="{FF2B5EF4-FFF2-40B4-BE49-F238E27FC236}">
                <a16:creationId xmlns:a16="http://schemas.microsoft.com/office/drawing/2014/main" id="{D83956DA-A98F-9848-A6B4-E8F3A79D2895}"/>
              </a:ext>
            </a:extLst>
          </p:cNvPr>
          <p:cNvSpPr txBox="1"/>
          <p:nvPr/>
        </p:nvSpPr>
        <p:spPr>
          <a:xfrm>
            <a:off x="181186" y="3922573"/>
            <a:ext cx="1180767" cy="523220"/>
          </a:xfrm>
          <a:prstGeom prst="rect">
            <a:avLst/>
          </a:prstGeom>
          <a:noFill/>
        </p:spPr>
        <p:txBody>
          <a:bodyPr wrap="square">
            <a:spAutoFit/>
          </a:bodyPr>
          <a:lstStyle/>
          <a:p>
            <a:r>
              <a:rPr lang="en-US" sz="1400" b="1" dirty="0">
                <a:solidFill>
                  <a:srgbClr val="DD8801"/>
                </a:solidFill>
              </a:rPr>
              <a:t>Repeated State </a:t>
            </a:r>
            <a:endParaRPr lang="en-US" dirty="0"/>
          </a:p>
        </p:txBody>
      </p:sp>
    </p:spTree>
    <p:extLst>
      <p:ext uri="{BB962C8B-B14F-4D97-AF65-F5344CB8AC3E}">
        <p14:creationId xmlns:p14="http://schemas.microsoft.com/office/powerpoint/2010/main" val="3035588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Problem-Solving Agents </a:t>
            </a:r>
            <a:endParaRPr dirty="0"/>
          </a:p>
        </p:txBody>
      </p:sp>
      <p:sp>
        <p:nvSpPr>
          <p:cNvPr id="133" name="Google Shape;133;p4"/>
          <p:cNvSpPr txBox="1">
            <a:spLocks noGrp="1"/>
          </p:cNvSpPr>
          <p:nvPr>
            <p:ph type="body" idx="1"/>
          </p:nvPr>
        </p:nvSpPr>
        <p:spPr>
          <a:xfrm>
            <a:off x="399673" y="1236603"/>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A problem-solving agent must </a:t>
            </a:r>
            <a:r>
              <a:rPr lang="en-US" b="1" dirty="0"/>
              <a:t>plan</a:t>
            </a:r>
            <a:r>
              <a:rPr lang="en-US" dirty="0"/>
              <a:t>. </a:t>
            </a:r>
            <a:endParaRPr dirty="0"/>
          </a:p>
          <a:p>
            <a:pPr marL="0" lvl="0" indent="0" algn="l" rtl="0">
              <a:lnSpc>
                <a:spcPct val="90000"/>
              </a:lnSpc>
              <a:spcBef>
                <a:spcPts val="1000"/>
              </a:spcBef>
              <a:spcAft>
                <a:spcPts val="0"/>
              </a:spcAft>
              <a:buClr>
                <a:schemeClr val="dk1"/>
              </a:buClr>
              <a:buSzPts val="2000"/>
              <a:buNone/>
            </a:pPr>
            <a:r>
              <a:rPr lang="en-US" dirty="0"/>
              <a:t>The computational process that it undertakes is called </a:t>
            </a:r>
            <a:r>
              <a:rPr lang="en-US" b="1" dirty="0"/>
              <a:t>search</a:t>
            </a:r>
            <a:r>
              <a:rPr lang="en-US" dirty="0"/>
              <a:t>. </a:t>
            </a:r>
            <a:endParaRPr dirty="0"/>
          </a:p>
          <a:p>
            <a:pPr marL="0" lvl="0" indent="0" algn="l" rtl="0">
              <a:lnSpc>
                <a:spcPct val="90000"/>
              </a:lnSpc>
              <a:spcBef>
                <a:spcPts val="1000"/>
              </a:spcBef>
              <a:spcAft>
                <a:spcPts val="0"/>
              </a:spcAft>
              <a:buClr>
                <a:schemeClr val="dk1"/>
              </a:buClr>
              <a:buSzPts val="2000"/>
              <a:buNone/>
            </a:pPr>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endParaRPr dirty="0"/>
          </a:p>
          <a:p>
            <a:pPr marL="0" lvl="0" indent="0" algn="l" rtl="0">
              <a:lnSpc>
                <a:spcPct val="90000"/>
              </a:lnSpc>
              <a:spcBef>
                <a:spcPts val="1000"/>
              </a:spcBef>
              <a:spcAft>
                <a:spcPts val="0"/>
              </a:spcAft>
              <a:buClr>
                <a:schemeClr val="dk1"/>
              </a:buClr>
              <a:buSzPts val="2000"/>
              <a:buNone/>
            </a:pPr>
            <a:r>
              <a:rPr lang="en-US" dirty="0"/>
              <a:t>Such a sequence is called a </a:t>
            </a:r>
            <a:r>
              <a:rPr lang="en-US" b="1" dirty="0"/>
              <a:t>solution.</a:t>
            </a:r>
            <a:endParaRPr dirty="0"/>
          </a:p>
          <a:p>
            <a:pPr marL="0" lvl="0" indent="0" algn="l" rtl="0">
              <a:lnSpc>
                <a:spcPct val="90000"/>
              </a:lnSpc>
              <a:spcBef>
                <a:spcPts val="1000"/>
              </a:spcBef>
              <a:spcAft>
                <a:spcPts val="0"/>
              </a:spcAft>
              <a:buClr>
                <a:schemeClr val="dk1"/>
              </a:buClr>
              <a:buSzPts val="2000"/>
              <a:buNone/>
            </a:pPr>
            <a:r>
              <a:rPr lang="en-US" dirty="0"/>
              <a:t> </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5397812" y="3876"/>
            <a:ext cx="6794187" cy="5110566"/>
          </a:xfrm>
          <a:prstGeom prst="rect">
            <a:avLst/>
          </a:prstGeom>
        </p:spPr>
      </p:pic>
      <p:grpSp>
        <p:nvGrpSpPr>
          <p:cNvPr id="14" name="Group 13">
            <a:extLst>
              <a:ext uri="{FF2B5EF4-FFF2-40B4-BE49-F238E27FC236}">
                <a16:creationId xmlns:a16="http://schemas.microsoft.com/office/drawing/2014/main" id="{71A8A41B-6C7F-AE46-B960-C71EC7E55A2D}"/>
              </a:ext>
            </a:extLst>
          </p:cNvPr>
          <p:cNvGrpSpPr/>
          <p:nvPr/>
        </p:nvGrpSpPr>
        <p:grpSpPr>
          <a:xfrm>
            <a:off x="20745" y="3445797"/>
            <a:ext cx="14787964" cy="3323987"/>
            <a:chOff x="20745" y="3445797"/>
            <a:chExt cx="14787964" cy="3323987"/>
          </a:xfrm>
        </p:grpSpPr>
        <p:sp>
          <p:nvSpPr>
            <p:cNvPr id="12" name="TextBox 11">
              <a:extLst>
                <a:ext uri="{FF2B5EF4-FFF2-40B4-BE49-F238E27FC236}">
                  <a16:creationId xmlns:a16="http://schemas.microsoft.com/office/drawing/2014/main" id="{BE4553C9-DB19-534A-A1DE-C19238164C5E}"/>
                </a:ext>
              </a:extLst>
            </p:cNvPr>
            <p:cNvSpPr txBox="1"/>
            <p:nvPr/>
          </p:nvSpPr>
          <p:spPr>
            <a:xfrm>
              <a:off x="20745" y="3445797"/>
              <a:ext cx="6098582" cy="3108543"/>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a:pPr>
              <a:r>
                <a:rPr lang="en-US" dirty="0">
                  <a:solidFill>
                    <a:schemeClr val="accent5"/>
                  </a:solidFill>
                  <a:latin typeface="Courier New" panose="02070309020205020404" pitchFamily="49" charset="0"/>
                </a:rPr>
                <a:t>take pole</a:t>
              </a:r>
            </a:p>
            <a:p>
              <a:pPr marL="342900" indent="-342900">
                <a:buFont typeface="+mj-lt"/>
                <a:buAutoNum type="arabicPeriod"/>
              </a:pPr>
              <a:r>
                <a:rPr lang="en-US" dirty="0">
                  <a:solidFill>
                    <a:schemeClr val="accent5"/>
                  </a:solidFill>
                  <a:latin typeface="Courier New" panose="02070309020205020404" pitchFamily="49" charset="0"/>
                </a:rPr>
                <a:t>go out</a:t>
              </a:r>
            </a:p>
            <a:p>
              <a:pPr marL="342900" indent="-342900">
                <a:buFont typeface="+mj-lt"/>
                <a:buAutoNum type="arabicPeriod"/>
              </a:pPr>
              <a:r>
                <a:rPr lang="en-US" dirty="0">
                  <a:solidFill>
                    <a:schemeClr val="accent5"/>
                  </a:solidFill>
                  <a:latin typeface="Courier New" panose="02070309020205020404" pitchFamily="49" charset="0"/>
                </a:rPr>
                <a:t>go south</a:t>
              </a:r>
            </a:p>
            <a:p>
              <a:pPr marL="342900" indent="-342900">
                <a:buFont typeface="+mj-lt"/>
                <a:buAutoNum type="arabicPeriod"/>
              </a:pPr>
              <a:r>
                <a:rPr lang="en-US" dirty="0">
                  <a:solidFill>
                    <a:schemeClr val="accent5"/>
                  </a:solidFill>
                  <a:latin typeface="Courier New" panose="02070309020205020404" pitchFamily="49" charset="0"/>
                </a:rPr>
                <a:t>catch fish with pole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pick rose</a:t>
              </a:r>
            </a:p>
            <a:p>
              <a:pPr marL="342900" indent="-342900">
                <a:buFont typeface="+mj-lt"/>
                <a:buAutoNum type="arabicPeriod"/>
              </a:pPr>
              <a:r>
                <a:rPr lang="en-US" dirty="0">
                  <a:solidFill>
                    <a:schemeClr val="accent5"/>
                  </a:solidFill>
                  <a:latin typeface="Courier New" panose="02070309020205020404" pitchFamily="49" charset="0"/>
                </a:rPr>
                <a:t>go north</a:t>
              </a:r>
            </a:p>
            <a:p>
              <a:pPr marL="342900" indent="-342900">
                <a:buFont typeface="+mj-lt"/>
                <a:buAutoNum type="arabicPeriod"/>
              </a:pPr>
              <a:r>
                <a:rPr lang="en-US" dirty="0">
                  <a:solidFill>
                    <a:schemeClr val="accent5"/>
                  </a:solidFill>
                  <a:latin typeface="Courier New" panose="02070309020205020404" pitchFamily="49" charset="0"/>
                </a:rPr>
                <a:t>go up</a:t>
              </a:r>
            </a:p>
            <a:p>
              <a:pPr marL="342900" indent="-342900">
                <a:buFont typeface="+mj-lt"/>
                <a:buAutoNum type="arabicPeriod"/>
              </a:pPr>
              <a:r>
                <a:rPr lang="en-US" dirty="0">
                  <a:solidFill>
                    <a:schemeClr val="accent5"/>
                  </a:solidFill>
                  <a:latin typeface="Courier New" panose="02070309020205020404" pitchFamily="49" charset="0"/>
                </a:rPr>
                <a:t>get branch</a:t>
              </a:r>
            </a:p>
            <a:p>
              <a:pPr marL="342900" indent="-342900">
                <a:buFont typeface="+mj-lt"/>
                <a:buAutoNum type="arabicPeriod"/>
              </a:pPr>
              <a:r>
                <a:rPr lang="en-US" dirty="0">
                  <a:solidFill>
                    <a:schemeClr val="accent5"/>
                  </a:solidFill>
                  <a:latin typeface="Courier New" panose="02070309020205020404" pitchFamily="49" charset="0"/>
                </a:rPr>
                <a:t>go down</a:t>
              </a:r>
            </a:p>
            <a:p>
              <a:pPr marL="342900" indent="-342900">
                <a:buFont typeface="+mj-lt"/>
                <a:buAutoNum type="arabicPeriod"/>
              </a:pPr>
              <a:r>
                <a:rPr lang="en-US" dirty="0">
                  <a:solidFill>
                    <a:schemeClr val="accent5"/>
                  </a:solidFill>
                  <a:latin typeface="Courier New" panose="02070309020205020404" pitchFamily="49" charset="0"/>
                </a:rPr>
                <a:t>go east</a:t>
              </a:r>
            </a:p>
            <a:p>
              <a:pPr marL="342900" indent="-342900">
                <a:buFont typeface="+mj-lt"/>
                <a:buAutoNum type="arabicPeriod"/>
              </a:pPr>
              <a:r>
                <a:rPr lang="en-US" dirty="0">
                  <a:solidFill>
                    <a:schemeClr val="accent5"/>
                  </a:solidFill>
                  <a:latin typeface="Courier New" panose="02070309020205020404" pitchFamily="49" charset="0"/>
                </a:rPr>
                <a:t>give the troll </a:t>
              </a:r>
              <a:br>
                <a:rPr lang="en-US" dirty="0">
                  <a:solidFill>
                    <a:schemeClr val="accent5"/>
                  </a:solidFill>
                  <a:latin typeface="Courier New" panose="02070309020205020404" pitchFamily="49" charset="0"/>
                </a:rPr>
              </a:br>
              <a:r>
                <a:rPr lang="en-US" dirty="0">
                  <a:solidFill>
                    <a:schemeClr val="accent5"/>
                  </a:solidFill>
                  <a:latin typeface="Courier New" panose="02070309020205020404" pitchFamily="49" charset="0"/>
                </a:rPr>
                <a:t>the fish</a:t>
              </a:r>
              <a:endParaRPr lang="en-US" b="0" i="0" u="none" strike="noStrike" dirty="0">
                <a:solidFill>
                  <a:schemeClr val="accent5"/>
                </a:solidFill>
                <a:effectLst/>
                <a:latin typeface="Courier New" panose="02070309020205020404" pitchFamily="49" charset="0"/>
              </a:endParaRPr>
            </a:p>
          </p:txBody>
        </p:sp>
        <p:sp>
          <p:nvSpPr>
            <p:cNvPr id="17" name="TextBox 16">
              <a:extLst>
                <a:ext uri="{FF2B5EF4-FFF2-40B4-BE49-F238E27FC236}">
                  <a16:creationId xmlns:a16="http://schemas.microsoft.com/office/drawing/2014/main" id="{15EFCCB6-13BA-E64F-B705-28DED4EBBE87}"/>
                </a:ext>
              </a:extLst>
            </p:cNvPr>
            <p:cNvSpPr txBox="1"/>
            <p:nvPr/>
          </p:nvSpPr>
          <p:spPr>
            <a:xfrm>
              <a:off x="2659331" y="3445797"/>
              <a:ext cx="6305583" cy="3323987"/>
            </a:xfrm>
            <a:prstGeom prst="rect">
              <a:avLst/>
            </a:prstGeom>
            <a:noFill/>
          </p:spPr>
          <p:txBody>
            <a:bodyPr wrap="square">
              <a:spAutoFit/>
            </a:bodyPr>
            <a:lstStyle/>
            <a:p>
              <a:pPr marL="342900" indent="-342900">
                <a:buFont typeface="+mj-lt"/>
                <a:buAutoNum type="arabicPeriod"/>
              </a:pPr>
              <a:endParaRPr lang="en-US" dirty="0">
                <a:solidFill>
                  <a:schemeClr val="accent5"/>
                </a:solidFill>
                <a:latin typeface="Courier New" panose="02070309020205020404" pitchFamily="49" charset="0"/>
              </a:endParaRP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hit guard with  branch</a:t>
              </a:r>
            </a:p>
            <a:p>
              <a:pPr marL="342900" indent="-342900">
                <a:buFont typeface="+mj-lt"/>
                <a:buAutoNum type="arabicPeriod" startAt="13"/>
              </a:pPr>
              <a:r>
                <a:rPr lang="en-US" dirty="0">
                  <a:solidFill>
                    <a:schemeClr val="accent5"/>
                  </a:solidFill>
                  <a:latin typeface="Courier New" panose="02070309020205020404" pitchFamily="49" charset="0"/>
                </a:rPr>
                <a:t>get key</a:t>
              </a:r>
            </a:p>
            <a:p>
              <a:pPr marL="342900" indent="-342900">
                <a:buFont typeface="+mj-lt"/>
                <a:buAutoNum type="arabicPeriod" startAt="13"/>
              </a:pPr>
              <a:r>
                <a:rPr lang="en-US" dirty="0">
                  <a:solidFill>
                    <a:schemeClr val="accent5"/>
                  </a:solidFill>
                  <a:latin typeface="Courier New" panose="02070309020205020404" pitchFamily="49" charset="0"/>
                </a:rPr>
                <a:t>go east</a:t>
              </a:r>
            </a:p>
            <a:p>
              <a:pPr marL="342900" indent="-342900">
                <a:buFont typeface="+mj-lt"/>
                <a:buAutoNum type="arabicPeriod" startAt="13"/>
              </a:pPr>
              <a:r>
                <a:rPr lang="en-US" dirty="0">
                  <a:solidFill>
                    <a:schemeClr val="accent5"/>
                  </a:solidFill>
                  <a:latin typeface="Courier New" panose="02070309020205020404" pitchFamily="49" charset="0"/>
                </a:rPr>
                <a:t>get candle</a:t>
              </a:r>
            </a:p>
            <a:p>
              <a:pPr marL="342900" indent="-342900">
                <a:buFont typeface="+mj-lt"/>
                <a:buAutoNum type="arabicPeriod" startAt="13"/>
              </a:pPr>
              <a:r>
                <a:rPr lang="en-US" dirty="0">
                  <a:solidFill>
                    <a:schemeClr val="accent5"/>
                  </a:solidFill>
                  <a:latin typeface="Courier New" panose="02070309020205020404" pitchFamily="49" charset="0"/>
                </a:rPr>
                <a:t>go west</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lamp</a:t>
              </a:r>
            </a:p>
            <a:p>
              <a:pPr marL="342900" indent="-342900">
                <a:buFont typeface="+mj-lt"/>
                <a:buAutoNum type="arabicPeriod" startAt="13"/>
              </a:pPr>
              <a:r>
                <a:rPr lang="en-US" dirty="0">
                  <a:solidFill>
                    <a:schemeClr val="accent5"/>
                  </a:solidFill>
                  <a:latin typeface="Courier New" panose="02070309020205020404" pitchFamily="49" charset="0"/>
                </a:rPr>
                <a:t>go down</a:t>
              </a:r>
            </a:p>
            <a:p>
              <a:pPr marL="342900" indent="-342900">
                <a:buFont typeface="+mj-lt"/>
                <a:buAutoNum type="arabicPeriod" startAt="13"/>
              </a:pPr>
              <a:r>
                <a:rPr lang="en-US" dirty="0">
                  <a:solidFill>
                    <a:schemeClr val="accent5"/>
                  </a:solidFill>
                  <a:latin typeface="Courier New" panose="02070309020205020404" pitchFamily="49" charset="0"/>
                </a:rPr>
                <a:t>light candle</a:t>
              </a:r>
            </a:p>
            <a:p>
              <a:pPr marL="342900" indent="-342900">
                <a:buFont typeface="+mj-lt"/>
                <a:buAutoNum type="arabicPeriod" startAt="13"/>
              </a:pPr>
              <a:r>
                <a:rPr lang="en-US" dirty="0">
                  <a:solidFill>
                    <a:schemeClr val="accent5"/>
                  </a:solidFill>
                  <a:latin typeface="Courier New" panose="02070309020205020404" pitchFamily="49" charset="0"/>
                </a:rPr>
                <a:t>read runes</a:t>
              </a:r>
            </a:p>
            <a:p>
              <a:pPr marL="342900" indent="-342900">
                <a:buFont typeface="+mj-lt"/>
                <a:buAutoNum type="arabicPeriod" startAt="13"/>
              </a:pPr>
              <a:r>
                <a:rPr lang="en-US" dirty="0">
                  <a:solidFill>
                    <a:schemeClr val="accent5"/>
                  </a:solidFill>
                  <a:latin typeface="Courier New" panose="02070309020205020404" pitchFamily="49" charset="0"/>
                </a:rPr>
                <a:t>get crown</a:t>
              </a:r>
            </a:p>
            <a:p>
              <a:pPr marL="342900" indent="-342900">
                <a:buFont typeface="+mj-lt"/>
                <a:buAutoNum type="arabicPeriod" startAt="13"/>
              </a:pPr>
              <a:r>
                <a:rPr lang="en-US" dirty="0">
                  <a:solidFill>
                    <a:schemeClr val="accent5"/>
                  </a:solidFill>
                  <a:latin typeface="Courier New" panose="02070309020205020404" pitchFamily="49" charset="0"/>
                </a:rPr>
                <a:t>go up</a:t>
              </a:r>
              <a:endParaRPr lang="en-US" dirty="0"/>
            </a:p>
            <a:p>
              <a:pPr marL="342900" indent="-342900">
                <a:buFont typeface="+mj-lt"/>
                <a:buAutoNum type="arabicPeriod" startAt="13"/>
              </a:pPr>
              <a:endParaRPr lang="en-US" dirty="0">
                <a:solidFill>
                  <a:schemeClr val="accent5"/>
                </a:solidFill>
                <a:latin typeface="Courier New" panose="02070309020205020404" pitchFamily="49" charset="0"/>
              </a:endParaRPr>
            </a:p>
          </p:txBody>
        </p:sp>
        <p:sp>
          <p:nvSpPr>
            <p:cNvPr id="19" name="TextBox 18">
              <a:extLst>
                <a:ext uri="{FF2B5EF4-FFF2-40B4-BE49-F238E27FC236}">
                  <a16:creationId xmlns:a16="http://schemas.microsoft.com/office/drawing/2014/main" id="{EBA9F0C7-120C-E147-BC7F-DC23CED2FD75}"/>
                </a:ext>
              </a:extLst>
            </p:cNvPr>
            <p:cNvSpPr txBox="1"/>
            <p:nvPr/>
          </p:nvSpPr>
          <p:spPr>
            <a:xfrm>
              <a:off x="5275554" y="4903897"/>
              <a:ext cx="6098582" cy="1815882"/>
            </a:xfrm>
            <a:prstGeom prst="rect">
              <a:avLst/>
            </a:prstGeom>
            <a:noFill/>
          </p:spPr>
          <p:txBody>
            <a:bodyPr wrap="square">
              <a:spAutoFit/>
            </a:bodyPr>
            <a:lstStyle/>
            <a:p>
              <a:pPr marL="342900" indent="-342900">
                <a:buFont typeface="+mj-lt"/>
                <a:buAutoNum type="arabicPeriod" startAt="13"/>
              </a:pPr>
              <a:endParaRPr lang="en-US" dirty="0">
                <a:solidFill>
                  <a:schemeClr val="accent5"/>
                </a:solidFill>
                <a:latin typeface="Courier New" panose="02070309020205020404" pitchFamily="49" charset="0"/>
              </a:endParaRP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unlock door</a:t>
              </a:r>
            </a:p>
            <a:p>
              <a:pPr marL="342900" indent="-342900">
                <a:buFont typeface="+mj-lt"/>
                <a:buAutoNum type="arabicPeriod" startAt="26"/>
              </a:pPr>
              <a:r>
                <a:rPr lang="en-US" dirty="0">
                  <a:solidFill>
                    <a:schemeClr val="accent5"/>
                  </a:solidFill>
                  <a:latin typeface="Courier New" panose="02070309020205020404" pitchFamily="49" charset="0"/>
                </a:rPr>
                <a:t>go up</a:t>
              </a:r>
            </a:p>
            <a:p>
              <a:pPr marL="342900" indent="-342900">
                <a:buFont typeface="+mj-lt"/>
                <a:buAutoNum type="arabicPeriod" startAt="26"/>
              </a:pPr>
              <a:r>
                <a:rPr lang="en-US" dirty="0">
                  <a:solidFill>
                    <a:schemeClr val="accent5"/>
                  </a:solidFill>
                  <a:latin typeface="Courier New" panose="02070309020205020404" pitchFamily="49" charset="0"/>
                </a:rPr>
                <a:t>give rose to the princess</a:t>
              </a:r>
            </a:p>
            <a:p>
              <a:pPr marL="342900" indent="-342900">
                <a:buFont typeface="+mj-lt"/>
                <a:buAutoNum type="arabicPeriod" startAt="26"/>
              </a:pPr>
              <a:r>
                <a:rPr lang="en-US" dirty="0">
                  <a:solidFill>
                    <a:schemeClr val="accent5"/>
                  </a:solidFill>
                  <a:latin typeface="Courier New" panose="02070309020205020404" pitchFamily="49" charset="0"/>
                </a:rPr>
                <a:t>propose to the princess</a:t>
              </a:r>
            </a:p>
            <a:p>
              <a:endParaRPr lang="en-US" dirty="0">
                <a:solidFill>
                  <a:schemeClr val="accent5"/>
                </a:solidFill>
                <a:latin typeface="Courier New" panose="02070309020205020404" pitchFamily="49" charset="0"/>
              </a:endParaRPr>
            </a:p>
          </p:txBody>
        </p:sp>
        <p:sp>
          <p:nvSpPr>
            <p:cNvPr id="21" name="TextBox 20">
              <a:extLst>
                <a:ext uri="{FF2B5EF4-FFF2-40B4-BE49-F238E27FC236}">
                  <a16:creationId xmlns:a16="http://schemas.microsoft.com/office/drawing/2014/main" id="{5AAEC4C6-F1AA-1B44-80FD-7B223572EFBD}"/>
                </a:ext>
              </a:extLst>
            </p:cNvPr>
            <p:cNvSpPr txBox="1"/>
            <p:nvPr/>
          </p:nvSpPr>
          <p:spPr>
            <a:xfrm>
              <a:off x="8710127" y="5114442"/>
              <a:ext cx="6098582" cy="1384995"/>
            </a:xfrm>
            <a:prstGeom prst="rect">
              <a:avLst/>
            </a:prstGeom>
            <a:noFill/>
          </p:spPr>
          <p:txBody>
            <a:bodyPr wrap="square">
              <a:spAutoFit/>
            </a:bodyPr>
            <a:lstStyle/>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down</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east</a:t>
              </a:r>
            </a:p>
            <a:p>
              <a:pPr marL="342900" indent="-342900">
                <a:buFont typeface="+mj-lt"/>
                <a:buAutoNum type="arabicPeriod" startAt="32"/>
              </a:pPr>
              <a:r>
                <a:rPr lang="en-US" dirty="0">
                  <a:solidFill>
                    <a:schemeClr val="accent5"/>
                  </a:solidFill>
                  <a:latin typeface="Courier New" panose="02070309020205020404" pitchFamily="49" charset="0"/>
                </a:rPr>
                <a:t>wear crown</a:t>
              </a:r>
            </a:p>
            <a:p>
              <a:pPr marL="342900" indent="-342900">
                <a:buFont typeface="+mj-lt"/>
                <a:buAutoNum type="arabicPeriod" startAt="32"/>
              </a:pPr>
              <a:r>
                <a:rPr lang="en-US" dirty="0">
                  <a:solidFill>
                    <a:schemeClr val="accent5"/>
                  </a:solidFill>
                  <a:latin typeface="Courier New" panose="02070309020205020404" pitchFamily="49" charset="0"/>
                </a:rPr>
                <a:t>sit on throne</a:t>
              </a:r>
              <a:endParaRPr lang="en-US"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4"/>
          <p:cNvSpPr txBox="1"/>
          <p:nvPr/>
        </p:nvSpPr>
        <p:spPr>
          <a:xfrm>
            <a:off x="462174" y="1137175"/>
            <a:ext cx="11872065" cy="49628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 </a:t>
            </a:r>
            <a:r>
              <a:rPr lang="en-US" sz="1500" dirty="0">
                <a:latin typeface="Open Sans"/>
                <a:ea typeface="Open Sans"/>
                <a:cs typeface="Open Sans"/>
                <a:sym typeface="Open Sans"/>
              </a:rPr>
              <a:t>T</a:t>
            </a:r>
            <a:r>
              <a:rPr lang="en-US" sz="1200" dirty="0">
                <a:latin typeface="Open Sans"/>
                <a:ea typeface="Open Sans"/>
                <a:cs typeface="Open Sans"/>
                <a:sym typeface="Open Sans"/>
              </a:rPr>
              <a:t>REE</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a:t>
            </a:r>
            <a:r>
              <a:rPr lang="en-US" sz="1500" b="1" dirty="0">
                <a:latin typeface="Open Sans"/>
                <a:ea typeface="Open Sans"/>
                <a:cs typeface="Open Sans"/>
                <a:sym typeface="Open Sans"/>
              </a:rPr>
              <a:t>returns</a:t>
            </a:r>
            <a:r>
              <a:rPr lang="en-US" sz="1500" dirty="0">
                <a:latin typeface="Open Sans"/>
                <a:ea typeface="Open Sans"/>
                <a:cs typeface="Open Sans"/>
                <a:sym typeface="Open Sans"/>
              </a:rPr>
              <a:t> a solution, or failure</a:t>
            </a:r>
            <a:endParaRPr sz="1500" dirty="0">
              <a:latin typeface="Open Sans"/>
              <a:ea typeface="Open Sans"/>
              <a:cs typeface="Open Sans"/>
              <a:sym typeface="Open Sans"/>
            </a:endParaRPr>
          </a:p>
          <a:p>
            <a:pPr lvl="0">
              <a:lnSpc>
                <a:spcPct val="115000"/>
              </a:lnSpc>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p>
          <a:p>
            <a:pPr lvl="0">
              <a:lnSpc>
                <a:spcPct val="115000"/>
              </a:lnSpc>
            </a:pPr>
            <a:r>
              <a:rPr lang="en-US" sz="1500" b="1" i="1" dirty="0">
                <a:latin typeface="Open Sans"/>
                <a:ea typeface="Open Sans"/>
                <a:cs typeface="Open Sans"/>
                <a:sym typeface="Open Sans"/>
              </a:rPr>
              <a:t>         </a:t>
            </a: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choose a leaf nose and remove it from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a:t>
            </a:r>
            <a:r>
              <a:rPr lang="en-US" sz="1500" dirty="0">
                <a:latin typeface="Open Sans"/>
                <a:ea typeface="Open Sans"/>
                <a:cs typeface="Open Sans"/>
                <a:sym typeface="Open Sans"/>
              </a:rPr>
              <a:t> G</a:t>
            </a:r>
            <a:r>
              <a:rPr lang="en-US" sz="1200" dirty="0">
                <a:latin typeface="Open Sans"/>
                <a:ea typeface="Open Sans"/>
                <a:cs typeface="Open Sans"/>
                <a:sym typeface="Open Sans"/>
              </a:rPr>
              <a:t>RAPH</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returns a solution, or failure</a:t>
            </a:r>
          </a:p>
          <a:p>
            <a:pPr marL="0" lvl="0" indent="0" algn="l" rtl="0">
              <a:lnSpc>
                <a:spcPct val="115000"/>
              </a:lnSpc>
              <a:spcBef>
                <a:spcPts val="0"/>
              </a:spcBef>
              <a:spcAft>
                <a:spcPts val="0"/>
              </a:spcAft>
              <a:buNone/>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endParaRPr sz="1500"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initialize the explored set to be empty</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choose a leaf node and remove it from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	add node to the explored set</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i="1" dirty="0">
                <a:latin typeface="Open Sans"/>
                <a:ea typeface="Open Sans"/>
                <a:cs typeface="Open Sans"/>
                <a:sym typeface="Open Sans"/>
              </a:rPr>
              <a:t>only if not in the frontier of explored set</a:t>
            </a:r>
            <a:endParaRPr sz="1500" b="1" i="1" dirty="0">
              <a:latin typeface="Open Sans"/>
              <a:ea typeface="Open Sans"/>
              <a:cs typeface="Open Sans"/>
              <a:sym typeface="Open Sans"/>
            </a:endParaRPr>
          </a:p>
        </p:txBody>
      </p:sp>
      <p:sp>
        <p:nvSpPr>
          <p:cNvPr id="436" name="Google Shape;43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Graph Search vs Tree Search</a:t>
            </a:r>
            <a:endParaRPr/>
          </a:p>
        </p:txBody>
      </p:sp>
      <p:sp>
        <p:nvSpPr>
          <p:cNvPr id="437" name="Google Shape;437;p24"/>
          <p:cNvSpPr txBox="1">
            <a:spLocks noGrp="1"/>
          </p:cNvSpPr>
          <p:nvPr>
            <p:ph type="sldNum" idx="12"/>
          </p:nvPr>
        </p:nvSpPr>
        <p:spPr>
          <a:xfrm>
            <a:off x="9746025" y="4107149"/>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20</a:t>
            </a:fld>
            <a:endParaRPr sz="1400">
              <a:solidFill>
                <a:schemeClr val="dk1"/>
              </a:solidFill>
              <a:latin typeface="Tahoma"/>
              <a:ea typeface="Tahoma"/>
              <a:cs typeface="Tahoma"/>
              <a:sym typeface="Tahoma"/>
            </a:endParaRPr>
          </a:p>
        </p:txBody>
      </p:sp>
      <p:sp>
        <p:nvSpPr>
          <p:cNvPr id="439" name="Google Shape;439;p24"/>
          <p:cNvSpPr/>
          <p:nvPr/>
        </p:nvSpPr>
        <p:spPr>
          <a:xfrm>
            <a:off x="962350" y="3878550"/>
            <a:ext cx="36147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0" name="Google Shape;440;p24"/>
          <p:cNvSpPr/>
          <p:nvPr/>
        </p:nvSpPr>
        <p:spPr>
          <a:xfrm>
            <a:off x="1394700" y="5175600"/>
            <a:ext cx="29736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1" name="Google Shape;441;p24"/>
          <p:cNvSpPr/>
          <p:nvPr/>
        </p:nvSpPr>
        <p:spPr>
          <a:xfrm>
            <a:off x="2352820" y="5712300"/>
            <a:ext cx="38682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Search Strategies</a:t>
            </a:r>
            <a:endParaRPr dirty="0"/>
          </a:p>
        </p:txBody>
      </p:sp>
      <p:sp>
        <p:nvSpPr>
          <p:cNvPr id="469" name="Google Shape;469;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sz="2200" dirty="0"/>
              <a:t>Several classic search algorithms differ only by the order of how they expand their search trees</a:t>
            </a:r>
            <a:endParaRPr sz="2200" dirty="0"/>
          </a:p>
          <a:p>
            <a:pPr marL="457200" lvl="1" indent="0" algn="l" rtl="0">
              <a:lnSpc>
                <a:spcPct val="90000"/>
              </a:lnSpc>
              <a:spcBef>
                <a:spcPts val="500"/>
              </a:spcBef>
              <a:spcAft>
                <a:spcPts val="0"/>
              </a:spcAft>
              <a:buClr>
                <a:schemeClr val="dk1"/>
              </a:buClr>
              <a:buSzPts val="2000"/>
              <a:buNone/>
            </a:pPr>
            <a:endParaRPr lang="en-US" sz="2200" dirty="0"/>
          </a:p>
          <a:p>
            <a:pPr marL="0" indent="0">
              <a:spcBef>
                <a:spcPts val="500"/>
              </a:spcBef>
              <a:buSzPts val="2000"/>
            </a:pPr>
            <a:r>
              <a:rPr lang="en-US" sz="2200" dirty="0"/>
              <a:t>You can implement them by using different queue data structures </a:t>
            </a:r>
          </a:p>
          <a:p>
            <a:pPr marL="0" indent="0">
              <a:spcBef>
                <a:spcPts val="500"/>
              </a:spcBef>
              <a:buSzPts val="2000"/>
            </a:pPr>
            <a:endParaRPr lang="en-US" sz="2200" dirty="0"/>
          </a:p>
          <a:p>
            <a:pPr marL="457200" lvl="1" indent="0">
              <a:buSzPts val="2000"/>
              <a:buNone/>
            </a:pPr>
            <a:r>
              <a:rPr lang="en-US" sz="2200" b="1" dirty="0">
                <a:solidFill>
                  <a:schemeClr val="accent2"/>
                </a:solidFill>
              </a:rPr>
              <a:t>Depth-first search </a:t>
            </a:r>
            <a:r>
              <a:rPr lang="en-US" sz="2200" dirty="0"/>
              <a:t>= LIFO queue</a:t>
            </a:r>
          </a:p>
          <a:p>
            <a:pPr marL="457200" lvl="1" indent="0">
              <a:buSzPts val="2000"/>
              <a:buNone/>
            </a:pPr>
            <a:r>
              <a:rPr lang="en-US" sz="2200" b="1" dirty="0">
                <a:solidFill>
                  <a:schemeClr val="accent2"/>
                </a:solidFill>
              </a:rPr>
              <a:t>Breadth-first search </a:t>
            </a:r>
            <a:r>
              <a:rPr lang="en-US" sz="2200" dirty="0"/>
              <a:t>= FIFO queue</a:t>
            </a:r>
          </a:p>
          <a:p>
            <a:pPr marL="457200" lvl="1" indent="0">
              <a:buSzPts val="2000"/>
              <a:buNone/>
            </a:pPr>
            <a:r>
              <a:rPr lang="en-US" sz="2200" b="1" dirty="0">
                <a:solidFill>
                  <a:schemeClr val="accent2"/>
                </a:solidFill>
              </a:rPr>
              <a:t>Greedy best-first search </a:t>
            </a:r>
            <a:r>
              <a:rPr lang="en-US" sz="2200" dirty="0">
                <a:solidFill>
                  <a:schemeClr val="tx1"/>
                </a:solidFill>
              </a:rPr>
              <a:t>or</a:t>
            </a:r>
            <a:r>
              <a:rPr lang="en-US" sz="2200" dirty="0">
                <a:solidFill>
                  <a:schemeClr val="accent2"/>
                </a:solidFill>
              </a:rPr>
              <a:t> </a:t>
            </a:r>
            <a:r>
              <a:rPr lang="en-US" sz="2200" b="1" dirty="0">
                <a:solidFill>
                  <a:schemeClr val="accent2"/>
                </a:solidFill>
              </a:rPr>
              <a:t>A* search </a:t>
            </a:r>
            <a:r>
              <a:rPr lang="en-US" sz="2200" dirty="0"/>
              <a:t>= Priority queue </a:t>
            </a:r>
            <a:br>
              <a:rPr lang="en-US" sz="2200" dirty="0"/>
            </a:br>
            <a:r>
              <a:rPr lang="en-US" sz="2200" dirty="0"/>
              <a:t>  </a:t>
            </a: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4" name="Group 13">
            <a:extLst>
              <a:ext uri="{FF2B5EF4-FFF2-40B4-BE49-F238E27FC236}">
                <a16:creationId xmlns:a16="http://schemas.microsoft.com/office/drawing/2014/main" id="{432878C9-E1A0-CF41-8822-DDC3222CAC36}"/>
              </a:ext>
            </a:extLst>
          </p:cNvPr>
          <p:cNvGrpSpPr/>
          <p:nvPr/>
        </p:nvGrpSpPr>
        <p:grpSpPr>
          <a:xfrm>
            <a:off x="5937984" y="3726346"/>
            <a:ext cx="1838960" cy="1752600"/>
            <a:chOff x="5937984" y="3726346"/>
            <a:chExt cx="1838960" cy="1752600"/>
          </a:xfrm>
        </p:grpSpPr>
        <p:cxnSp>
          <p:nvCxnSpPr>
            <p:cNvPr id="314" name="Google Shape;314;p21"/>
            <p:cNvCxnSpPr>
              <a:cxnSpLocks/>
              <a:stCxn id="305" idx="2"/>
              <a:endCxn id="317" idx="0"/>
            </p:cNvCxnSpPr>
            <p:nvPr/>
          </p:nvCxnSpPr>
          <p:spPr>
            <a:xfrm>
              <a:off x="5937984" y="3726346"/>
              <a:ext cx="1419860"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extLst>
                <p:ext uri="{D42A27DB-BD31-4B8C-83A1-F6EECF244321}">
                  <p14:modId xmlns:p14="http://schemas.microsoft.com/office/powerpoint/2010/main" val="3386945677"/>
                </p:ext>
              </p:extLst>
            </p:nvPr>
          </p:nvGraphicFramePr>
          <p:xfrm>
            <a:off x="69387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3" name="Group 12">
            <a:extLst>
              <a:ext uri="{FF2B5EF4-FFF2-40B4-BE49-F238E27FC236}">
                <a16:creationId xmlns:a16="http://schemas.microsoft.com/office/drawing/2014/main" id="{9B999833-F499-8144-8C4D-06D4C5CCF9F6}"/>
              </a:ext>
            </a:extLst>
          </p:cNvPr>
          <p:cNvGrpSpPr/>
          <p:nvPr/>
        </p:nvGrpSpPr>
        <p:grpSpPr>
          <a:xfrm>
            <a:off x="5607784" y="3726346"/>
            <a:ext cx="838200" cy="1752600"/>
            <a:chOff x="5607784" y="3726346"/>
            <a:chExt cx="838200" cy="1752600"/>
          </a:xfrm>
        </p:grpSpPr>
        <p:cxnSp>
          <p:nvCxnSpPr>
            <p:cNvPr id="313" name="Google Shape;313;p21"/>
            <p:cNvCxnSpPr>
              <a:cxnSpLocks/>
              <a:stCxn id="305" idx="2"/>
              <a:endCxn id="318" idx="0"/>
            </p:cNvCxnSpPr>
            <p:nvPr/>
          </p:nvCxnSpPr>
          <p:spPr>
            <a:xfrm>
              <a:off x="5937984" y="3726346"/>
              <a:ext cx="88900"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8" name="Google Shape;318;p21"/>
            <p:cNvGraphicFramePr/>
            <p:nvPr>
              <p:extLst>
                <p:ext uri="{D42A27DB-BD31-4B8C-83A1-F6EECF244321}">
                  <p14:modId xmlns:p14="http://schemas.microsoft.com/office/powerpoint/2010/main" val="1403372910"/>
                </p:ext>
              </p:extLst>
            </p:nvPr>
          </p:nvGraphicFramePr>
          <p:xfrm>
            <a:off x="560778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7" name="Group 16">
            <a:extLst>
              <a:ext uri="{FF2B5EF4-FFF2-40B4-BE49-F238E27FC236}">
                <a16:creationId xmlns:a16="http://schemas.microsoft.com/office/drawing/2014/main" id="{4DEF41DE-828F-7947-895E-59BD3A464F85}"/>
              </a:ext>
            </a:extLst>
          </p:cNvPr>
          <p:cNvGrpSpPr/>
          <p:nvPr/>
        </p:nvGrpSpPr>
        <p:grpSpPr>
          <a:xfrm>
            <a:off x="10180102" y="3861262"/>
            <a:ext cx="1932940" cy="1617684"/>
            <a:chOff x="10180102" y="3861262"/>
            <a:chExt cx="1932940" cy="1617684"/>
          </a:xfrm>
        </p:grpSpPr>
        <p:cxnSp>
          <p:nvCxnSpPr>
            <p:cNvPr id="315" name="Google Shape;315;p21"/>
            <p:cNvCxnSpPr>
              <a:cxnSpLocks/>
              <a:stCxn id="307" idx="2"/>
              <a:endCxn id="321" idx="0"/>
            </p:cNvCxnSpPr>
            <p:nvPr/>
          </p:nvCxnSpPr>
          <p:spPr>
            <a:xfrm>
              <a:off x="10180102" y="3861262"/>
              <a:ext cx="1513840" cy="721764"/>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1" name="Google Shape;321;p21"/>
            <p:cNvGraphicFramePr/>
            <p:nvPr>
              <p:extLst>
                <p:ext uri="{D42A27DB-BD31-4B8C-83A1-F6EECF244321}">
                  <p14:modId xmlns:p14="http://schemas.microsoft.com/office/powerpoint/2010/main" val="1710137805"/>
                </p:ext>
              </p:extLst>
            </p:nvPr>
          </p:nvGraphicFramePr>
          <p:xfrm>
            <a:off x="112748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7</a:t>
                        </a:r>
                        <a:endParaRPr sz="1400" u="none" strike="noStrike" cap="none" dirty="0"/>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dirty="0">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6" name="Group 15">
            <a:extLst>
              <a:ext uri="{FF2B5EF4-FFF2-40B4-BE49-F238E27FC236}">
                <a16:creationId xmlns:a16="http://schemas.microsoft.com/office/drawing/2014/main" id="{EF2EB30E-7475-3640-97A9-E9903A666614}"/>
              </a:ext>
            </a:extLst>
          </p:cNvPr>
          <p:cNvGrpSpPr/>
          <p:nvPr/>
        </p:nvGrpSpPr>
        <p:grpSpPr>
          <a:xfrm>
            <a:off x="9865996" y="3861262"/>
            <a:ext cx="838200" cy="1621165"/>
            <a:chOff x="9865996" y="3861262"/>
            <a:chExt cx="838200" cy="1621165"/>
          </a:xfrm>
        </p:grpSpPr>
        <p:cxnSp>
          <p:nvCxnSpPr>
            <p:cNvPr id="316" name="Google Shape;316;p21"/>
            <p:cNvCxnSpPr>
              <a:cxnSpLocks/>
              <a:stCxn id="307" idx="2"/>
              <a:endCxn id="322" idx="0"/>
            </p:cNvCxnSpPr>
            <p:nvPr/>
          </p:nvCxnSpPr>
          <p:spPr>
            <a:xfrm>
              <a:off x="10180102" y="3861262"/>
              <a:ext cx="104994" cy="725245"/>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2" name="Google Shape;322;p21"/>
            <p:cNvGraphicFramePr/>
            <p:nvPr>
              <p:extLst>
                <p:ext uri="{D42A27DB-BD31-4B8C-83A1-F6EECF244321}">
                  <p14:modId xmlns:p14="http://schemas.microsoft.com/office/powerpoint/2010/main" val="3383426847"/>
                </p:ext>
              </p:extLst>
            </p:nvPr>
          </p:nvGraphicFramePr>
          <p:xfrm>
            <a:off x="9865996" y="4586507"/>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a:solidFill>
                              <a:srgbClr val="FF0000"/>
                            </a:solidFill>
                            <a:latin typeface="Times New Roman"/>
                            <a:ea typeface="Times New Roman"/>
                            <a:cs typeface="Times New Roman"/>
                            <a:sym typeface="Times New Roman"/>
                          </a:rPr>
                          <a:t>4</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lvl="0"/>
            <a:r>
              <a:rPr lang="en-US" dirty="0">
                <a:latin typeface="Arial"/>
                <a:ea typeface="Arial"/>
                <a:cs typeface="Arial"/>
                <a:sym typeface="Arial"/>
              </a:rPr>
              <a:t>8-Puzzle</a:t>
            </a:r>
            <a:r>
              <a:rPr lang="en-US" dirty="0">
                <a:solidFill>
                  <a:schemeClr val="dk1"/>
                </a:solidFill>
                <a:latin typeface="Arial"/>
                <a:ea typeface="Arial"/>
                <a:cs typeface="Arial"/>
                <a:sym typeface="Arial"/>
              </a:rPr>
              <a:t> </a:t>
            </a:r>
            <a:r>
              <a:rPr lang="en-US" dirty="0"/>
              <a:t>Breadth-first search</a:t>
            </a:r>
            <a:endParaRPr dirty="0">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grpSp>
        <p:nvGrpSpPr>
          <p:cNvPr id="15" name="Group 14">
            <a:extLst>
              <a:ext uri="{FF2B5EF4-FFF2-40B4-BE49-F238E27FC236}">
                <a16:creationId xmlns:a16="http://schemas.microsoft.com/office/drawing/2014/main" id="{9B8F1495-6A21-804C-A470-95240A83337A}"/>
              </a:ext>
            </a:extLst>
          </p:cNvPr>
          <p:cNvGrpSpPr/>
          <p:nvPr/>
        </p:nvGrpSpPr>
        <p:grpSpPr>
          <a:xfrm>
            <a:off x="8430042" y="3861262"/>
            <a:ext cx="1750060" cy="1617684"/>
            <a:chOff x="8430042" y="3861262"/>
            <a:chExt cx="1750060" cy="1617684"/>
          </a:xfrm>
        </p:grpSpPr>
        <p:graphicFrame>
          <p:nvGraphicFramePr>
            <p:cNvPr id="74" name="Google Shape;304;p21">
              <a:extLst>
                <a:ext uri="{FF2B5EF4-FFF2-40B4-BE49-F238E27FC236}">
                  <a16:creationId xmlns:a16="http://schemas.microsoft.com/office/drawing/2014/main" id="{37095B0E-5958-0642-ABA6-9BA9F33292BB}"/>
                </a:ext>
              </a:extLst>
            </p:cNvPr>
            <p:cNvGraphicFramePr/>
            <p:nvPr>
              <p:extLst>
                <p:ext uri="{D42A27DB-BD31-4B8C-83A1-F6EECF244321}">
                  <p14:modId xmlns:p14="http://schemas.microsoft.com/office/powerpoint/2010/main" val="298306284"/>
                </p:ext>
              </p:extLst>
            </p:nvPr>
          </p:nvGraphicFramePr>
          <p:xfrm>
            <a:off x="8430042"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5" name="Google Shape;312;p21">
              <a:extLst>
                <a:ext uri="{FF2B5EF4-FFF2-40B4-BE49-F238E27FC236}">
                  <a16:creationId xmlns:a16="http://schemas.microsoft.com/office/drawing/2014/main" id="{0E11D55E-C908-4744-BD03-154249E9192B}"/>
                </a:ext>
              </a:extLst>
            </p:cNvPr>
            <p:cNvCxnSpPr>
              <a:cxnSpLocks/>
              <a:stCxn id="307" idx="2"/>
              <a:endCxn id="74" idx="0"/>
            </p:cNvCxnSpPr>
            <p:nvPr/>
          </p:nvCxnSpPr>
          <p:spPr>
            <a:xfrm flipH="1">
              <a:off x="8849142" y="3861262"/>
              <a:ext cx="1330960" cy="721764"/>
            </a:xfrm>
            <a:prstGeom prst="straightConnector1">
              <a:avLst/>
            </a:prstGeom>
            <a:noFill/>
            <a:ln w="9525" cap="flat" cmpd="sng">
              <a:solidFill>
                <a:schemeClr val="dk1"/>
              </a:solidFill>
              <a:prstDash val="solid"/>
              <a:miter lim="800000"/>
              <a:headEnd type="none" w="sm" len="sm"/>
              <a:tailEnd type="triangle" w="med" len="med"/>
            </a:ln>
          </p:spPr>
        </p:cxnSp>
      </p:grpSp>
      <p:grpSp>
        <p:nvGrpSpPr>
          <p:cNvPr id="12" name="Group 11">
            <a:extLst>
              <a:ext uri="{FF2B5EF4-FFF2-40B4-BE49-F238E27FC236}">
                <a16:creationId xmlns:a16="http://schemas.microsoft.com/office/drawing/2014/main" id="{90BFB2AE-FB15-194F-837E-654F6BE386A6}"/>
              </a:ext>
            </a:extLst>
          </p:cNvPr>
          <p:cNvGrpSpPr/>
          <p:nvPr/>
        </p:nvGrpSpPr>
        <p:grpSpPr>
          <a:xfrm>
            <a:off x="4383504" y="3726346"/>
            <a:ext cx="1554480" cy="1742440"/>
            <a:chOff x="4383504" y="3726346"/>
            <a:chExt cx="1554480" cy="1742440"/>
          </a:xfrm>
        </p:grpSpPr>
        <p:graphicFrame>
          <p:nvGraphicFramePr>
            <p:cNvPr id="87" name="Google Shape;304;p21">
              <a:extLst>
                <a:ext uri="{FF2B5EF4-FFF2-40B4-BE49-F238E27FC236}">
                  <a16:creationId xmlns:a16="http://schemas.microsoft.com/office/drawing/2014/main" id="{7A335988-FE82-DC42-BEEB-DAF2E541FB92}"/>
                </a:ext>
              </a:extLst>
            </p:cNvPr>
            <p:cNvGraphicFramePr/>
            <p:nvPr>
              <p:extLst>
                <p:ext uri="{D42A27DB-BD31-4B8C-83A1-F6EECF244321}">
                  <p14:modId xmlns:p14="http://schemas.microsoft.com/office/powerpoint/2010/main" val="1943504566"/>
                </p:ext>
              </p:extLst>
            </p:nvPr>
          </p:nvGraphicFramePr>
          <p:xfrm>
            <a:off x="4383504" y="457286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8" name="Google Shape;312;p21">
              <a:extLst>
                <a:ext uri="{FF2B5EF4-FFF2-40B4-BE49-F238E27FC236}">
                  <a16:creationId xmlns:a16="http://schemas.microsoft.com/office/drawing/2014/main" id="{55AAF759-672A-8E47-9108-4C14723DA76F}"/>
                </a:ext>
              </a:extLst>
            </p:cNvPr>
            <p:cNvCxnSpPr>
              <a:cxnSpLocks/>
              <a:stCxn id="305" idx="2"/>
              <a:endCxn id="87" idx="0"/>
            </p:cNvCxnSpPr>
            <p:nvPr/>
          </p:nvCxnSpPr>
          <p:spPr>
            <a:xfrm flipH="1">
              <a:off x="4802604" y="3726346"/>
              <a:ext cx="1135380" cy="846520"/>
            </a:xfrm>
            <a:prstGeom prst="straightConnector1">
              <a:avLst/>
            </a:prstGeom>
            <a:noFill/>
            <a:ln w="9525" cap="flat" cmpd="sng">
              <a:solidFill>
                <a:schemeClr val="dk1"/>
              </a:solidFill>
              <a:prstDash val="solid"/>
              <a:miter lim="800000"/>
              <a:headEnd type="none" w="sm" len="sm"/>
              <a:tailEnd type="triangle" w="med" len="med"/>
            </a:ln>
          </p:spPr>
        </p:cxnSp>
      </p:grpSp>
      <p:sp>
        <p:nvSpPr>
          <p:cNvPr id="152" name="TextBox 151">
            <a:extLst>
              <a:ext uri="{FF2B5EF4-FFF2-40B4-BE49-F238E27FC236}">
                <a16:creationId xmlns:a16="http://schemas.microsoft.com/office/drawing/2014/main" id="{934451D5-FCB0-8B4C-AA19-3155A2363C2F}"/>
              </a:ext>
            </a:extLst>
          </p:cNvPr>
          <p:cNvSpPr txBox="1"/>
          <p:nvPr/>
        </p:nvSpPr>
        <p:spPr>
          <a:xfrm>
            <a:off x="5518884" y="921309"/>
            <a:ext cx="1374523" cy="307777"/>
          </a:xfrm>
          <a:prstGeom prst="rect">
            <a:avLst/>
          </a:prstGeom>
          <a:noFill/>
        </p:spPr>
        <p:txBody>
          <a:bodyPr wrap="square">
            <a:spAutoFit/>
          </a:bodyPr>
          <a:lstStyle/>
          <a:p>
            <a:r>
              <a:rPr lang="en-US" sz="1400" b="1" dirty="0">
                <a:solidFill>
                  <a:srgbClr val="DD8801"/>
                </a:solidFill>
              </a:rPr>
              <a:t>Start State</a:t>
            </a:r>
            <a:endParaRPr lang="en-US" dirty="0"/>
          </a:p>
        </p:txBody>
      </p:sp>
      <p:grpSp>
        <p:nvGrpSpPr>
          <p:cNvPr id="5" name="Group 4">
            <a:extLst>
              <a:ext uri="{FF2B5EF4-FFF2-40B4-BE49-F238E27FC236}">
                <a16:creationId xmlns:a16="http://schemas.microsoft.com/office/drawing/2014/main" id="{6E07B06D-A47D-A248-AAFE-39E261C2827B}"/>
              </a:ext>
            </a:extLst>
          </p:cNvPr>
          <p:cNvGrpSpPr/>
          <p:nvPr/>
        </p:nvGrpSpPr>
        <p:grpSpPr>
          <a:xfrm>
            <a:off x="2061785" y="2168077"/>
            <a:ext cx="3988033" cy="1558269"/>
            <a:chOff x="2061785" y="2168077"/>
            <a:chExt cx="3988033" cy="1558269"/>
          </a:xfrm>
        </p:grpSpPr>
        <p:graphicFrame>
          <p:nvGraphicFramePr>
            <p:cNvPr id="306" name="Google Shape;306;p21"/>
            <p:cNvGraphicFramePr/>
            <p:nvPr>
              <p:extLst>
                <p:ext uri="{D42A27DB-BD31-4B8C-83A1-F6EECF244321}">
                  <p14:modId xmlns:p14="http://schemas.microsoft.com/office/powerpoint/2010/main" val="2790828144"/>
                </p:ext>
              </p:extLst>
            </p:nvPr>
          </p:nvGraphicFramePr>
          <p:xfrm>
            <a:off x="2061785"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rgbClr val="FF0000"/>
                            </a:solidFill>
                            <a:latin typeface="Times New Roman"/>
                            <a:ea typeface="Times New Roman"/>
                            <a:cs typeface="Times New Roman"/>
                            <a:sym typeface="Times New Roman"/>
                          </a:rPr>
                          <a:t>5</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9" name="Google Shape;309;p21"/>
            <p:cNvCxnSpPr>
              <a:cxnSpLocks/>
              <a:endCxn id="306" idx="0"/>
            </p:cNvCxnSpPr>
            <p:nvPr/>
          </p:nvCxnSpPr>
          <p:spPr>
            <a:xfrm flipH="1">
              <a:off x="2480885" y="2168077"/>
              <a:ext cx="3568933" cy="662349"/>
            </a:xfrm>
            <a:prstGeom prst="straightConnector1">
              <a:avLst/>
            </a:prstGeom>
            <a:noFill/>
            <a:ln w="9525" cap="flat" cmpd="sng">
              <a:solidFill>
                <a:schemeClr val="dk1"/>
              </a:solidFill>
              <a:prstDash val="solid"/>
              <a:miter lim="800000"/>
              <a:headEnd type="none" w="sm" len="sm"/>
              <a:tailEnd type="triangle" w="med" len="med"/>
            </a:ln>
          </p:spPr>
        </p:cxnSp>
        <p:sp>
          <p:nvSpPr>
            <p:cNvPr id="156" name="TextBox 155">
              <a:extLst>
                <a:ext uri="{FF2B5EF4-FFF2-40B4-BE49-F238E27FC236}">
                  <a16:creationId xmlns:a16="http://schemas.microsoft.com/office/drawing/2014/main" id="{8A42B987-7CCD-FA41-BFAA-C8C448AAE07A}"/>
                </a:ext>
              </a:extLst>
            </p:cNvPr>
            <p:cNvSpPr txBox="1"/>
            <p:nvPr/>
          </p:nvSpPr>
          <p:spPr>
            <a:xfrm>
              <a:off x="3247297" y="2642870"/>
              <a:ext cx="1180767" cy="738664"/>
            </a:xfrm>
            <a:prstGeom prst="rect">
              <a:avLst/>
            </a:prstGeom>
            <a:noFill/>
          </p:spPr>
          <p:txBody>
            <a:bodyPr wrap="square">
              <a:spAutoFit/>
            </a:bodyPr>
            <a:lstStyle/>
            <a:p>
              <a:r>
                <a:rPr lang="en-US" sz="1400" b="1" dirty="0">
                  <a:solidFill>
                    <a:srgbClr val="DD8801"/>
                  </a:solidFill>
                </a:rPr>
                <a:t>Action: Move Blank Tie Left </a:t>
              </a:r>
              <a:endParaRPr lang="en-US" dirty="0"/>
            </a:p>
          </p:txBody>
        </p:sp>
      </p:grpSp>
      <p:grpSp>
        <p:nvGrpSpPr>
          <p:cNvPr id="6" name="Group 5">
            <a:extLst>
              <a:ext uri="{FF2B5EF4-FFF2-40B4-BE49-F238E27FC236}">
                <a16:creationId xmlns:a16="http://schemas.microsoft.com/office/drawing/2014/main" id="{5F4FE493-2CF5-1145-9B53-5E764B519508}"/>
              </a:ext>
            </a:extLst>
          </p:cNvPr>
          <p:cNvGrpSpPr/>
          <p:nvPr/>
        </p:nvGrpSpPr>
        <p:grpSpPr>
          <a:xfrm>
            <a:off x="4858966" y="2183296"/>
            <a:ext cx="1498118" cy="1543050"/>
            <a:chOff x="4858966" y="2183296"/>
            <a:chExt cx="1498118" cy="1543050"/>
          </a:xfrm>
        </p:grpSpPr>
        <p:graphicFrame>
          <p:nvGraphicFramePr>
            <p:cNvPr id="305" name="Google Shape;305;p21"/>
            <p:cNvGraphicFramePr/>
            <p:nvPr>
              <p:extLst>
                <p:ext uri="{D42A27DB-BD31-4B8C-83A1-F6EECF244321}">
                  <p14:modId xmlns:p14="http://schemas.microsoft.com/office/powerpoint/2010/main" val="880536852"/>
                </p:ext>
              </p:extLst>
            </p:nvPr>
          </p:nvGraphicFramePr>
          <p:xfrm>
            <a:off x="551888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10" name="Google Shape;310;p21"/>
            <p:cNvCxnSpPr>
              <a:cxnSpLocks/>
              <a:stCxn id="304" idx="2"/>
              <a:endCxn id="305" idx="0"/>
            </p:cNvCxnSpPr>
            <p:nvPr/>
          </p:nvCxnSpPr>
          <p:spPr>
            <a:xfrm flipH="1">
              <a:off x="5937984" y="2183296"/>
              <a:ext cx="121920" cy="647130"/>
            </a:xfrm>
            <a:prstGeom prst="straightConnector1">
              <a:avLst/>
            </a:prstGeom>
            <a:noFill/>
            <a:ln w="9525" cap="flat" cmpd="sng">
              <a:solidFill>
                <a:schemeClr val="dk1"/>
              </a:solidFill>
              <a:prstDash val="solid"/>
              <a:miter lim="800000"/>
              <a:headEnd type="none" w="sm" len="sm"/>
              <a:tailEnd type="triangle" w="med" len="med"/>
            </a:ln>
          </p:spPr>
        </p:cxnSp>
        <p:sp>
          <p:nvSpPr>
            <p:cNvPr id="157" name="TextBox 156">
              <a:extLst>
                <a:ext uri="{FF2B5EF4-FFF2-40B4-BE49-F238E27FC236}">
                  <a16:creationId xmlns:a16="http://schemas.microsoft.com/office/drawing/2014/main" id="{377852D7-81EC-684A-B6A6-CDB66BA1766D}"/>
                </a:ext>
              </a:extLst>
            </p:cNvPr>
            <p:cNvSpPr txBox="1"/>
            <p:nvPr/>
          </p:nvSpPr>
          <p:spPr>
            <a:xfrm>
              <a:off x="4858966" y="2472885"/>
              <a:ext cx="1180767" cy="307777"/>
            </a:xfrm>
            <a:prstGeom prst="rect">
              <a:avLst/>
            </a:prstGeom>
            <a:noFill/>
          </p:spPr>
          <p:txBody>
            <a:bodyPr wrap="square">
              <a:spAutoFit/>
            </a:bodyPr>
            <a:lstStyle/>
            <a:p>
              <a:r>
                <a:rPr lang="en-US" sz="1400" b="1" dirty="0">
                  <a:solidFill>
                    <a:srgbClr val="DD8801"/>
                  </a:solidFill>
                </a:rPr>
                <a:t>Action: Up </a:t>
              </a:r>
              <a:endParaRPr lang="en-US" dirty="0"/>
            </a:p>
          </p:txBody>
        </p:sp>
      </p:grpSp>
      <p:grpSp>
        <p:nvGrpSpPr>
          <p:cNvPr id="7" name="Group 6">
            <a:extLst>
              <a:ext uri="{FF2B5EF4-FFF2-40B4-BE49-F238E27FC236}">
                <a16:creationId xmlns:a16="http://schemas.microsoft.com/office/drawing/2014/main" id="{8125337D-D745-D448-8D15-A545732681D1}"/>
              </a:ext>
            </a:extLst>
          </p:cNvPr>
          <p:cNvGrpSpPr/>
          <p:nvPr/>
        </p:nvGrpSpPr>
        <p:grpSpPr>
          <a:xfrm>
            <a:off x="6059904" y="2183296"/>
            <a:ext cx="4539298" cy="1677966"/>
            <a:chOff x="6059904" y="2183296"/>
            <a:chExt cx="4539298" cy="1677966"/>
          </a:xfrm>
        </p:grpSpPr>
        <p:graphicFrame>
          <p:nvGraphicFramePr>
            <p:cNvPr id="307" name="Google Shape;307;p21"/>
            <p:cNvGraphicFramePr/>
            <p:nvPr>
              <p:extLst>
                <p:ext uri="{D42A27DB-BD31-4B8C-83A1-F6EECF244321}">
                  <p14:modId xmlns:p14="http://schemas.microsoft.com/office/powerpoint/2010/main" val="1472038854"/>
                </p:ext>
              </p:extLst>
            </p:nvPr>
          </p:nvGraphicFramePr>
          <p:xfrm>
            <a:off x="9761002" y="2965342"/>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a:cxnSpLocks/>
              <a:stCxn id="304" idx="2"/>
              <a:endCxn id="307" idx="0"/>
            </p:cNvCxnSpPr>
            <p:nvPr/>
          </p:nvCxnSpPr>
          <p:spPr>
            <a:xfrm>
              <a:off x="6059904" y="2183296"/>
              <a:ext cx="4120198" cy="782046"/>
            </a:xfrm>
            <a:prstGeom prst="straightConnector1">
              <a:avLst/>
            </a:prstGeom>
            <a:noFill/>
            <a:ln w="9525" cap="flat" cmpd="sng">
              <a:solidFill>
                <a:schemeClr val="dk1"/>
              </a:solidFill>
              <a:prstDash val="solid"/>
              <a:miter lim="800000"/>
              <a:headEnd type="none" w="sm" len="sm"/>
              <a:tailEnd type="triangle" w="med" len="med"/>
            </a:ln>
          </p:spPr>
        </p:cxnSp>
        <p:sp>
          <p:nvSpPr>
            <p:cNvPr id="158" name="TextBox 157">
              <a:extLst>
                <a:ext uri="{FF2B5EF4-FFF2-40B4-BE49-F238E27FC236}">
                  <a16:creationId xmlns:a16="http://schemas.microsoft.com/office/drawing/2014/main" id="{5D8B5647-AF95-8043-9B03-911535ACDD9F}"/>
                </a:ext>
              </a:extLst>
            </p:cNvPr>
            <p:cNvSpPr txBox="1"/>
            <p:nvPr/>
          </p:nvSpPr>
          <p:spPr>
            <a:xfrm>
              <a:off x="7008948" y="2468419"/>
              <a:ext cx="1535992" cy="307777"/>
            </a:xfrm>
            <a:prstGeom prst="rect">
              <a:avLst/>
            </a:prstGeom>
            <a:noFill/>
          </p:spPr>
          <p:txBody>
            <a:bodyPr wrap="square">
              <a:spAutoFit/>
            </a:bodyPr>
            <a:lstStyle/>
            <a:p>
              <a:r>
                <a:rPr lang="en-US" sz="1400" b="1" dirty="0">
                  <a:solidFill>
                    <a:srgbClr val="DD8801"/>
                  </a:solidFill>
                </a:rPr>
                <a:t>Action: Right </a:t>
              </a:r>
              <a:endParaRPr lang="en-US" dirty="0"/>
            </a:p>
          </p:txBody>
        </p:sp>
      </p:grpSp>
      <p:grpSp>
        <p:nvGrpSpPr>
          <p:cNvPr id="8" name="Group 7">
            <a:extLst>
              <a:ext uri="{FF2B5EF4-FFF2-40B4-BE49-F238E27FC236}">
                <a16:creationId xmlns:a16="http://schemas.microsoft.com/office/drawing/2014/main" id="{6B831E4E-9B34-4C4C-9478-0E28B64B1D11}"/>
              </a:ext>
            </a:extLst>
          </p:cNvPr>
          <p:cNvGrpSpPr/>
          <p:nvPr/>
        </p:nvGrpSpPr>
        <p:grpSpPr>
          <a:xfrm>
            <a:off x="6100246" y="2178244"/>
            <a:ext cx="5174596" cy="614082"/>
            <a:chOff x="6100246" y="2178244"/>
            <a:chExt cx="5174596" cy="614082"/>
          </a:xfrm>
        </p:grpSpPr>
        <p:cxnSp>
          <p:nvCxnSpPr>
            <p:cNvPr id="332" name="Google Shape;332;p21"/>
            <p:cNvCxnSpPr>
              <a:cxnSpLocks/>
            </p:cNvCxnSpPr>
            <p:nvPr/>
          </p:nvCxnSpPr>
          <p:spPr>
            <a:xfrm>
              <a:off x="6100246" y="2178244"/>
              <a:ext cx="5174596" cy="614082"/>
            </a:xfrm>
            <a:prstGeom prst="straightConnector1">
              <a:avLst/>
            </a:prstGeom>
            <a:noFill/>
            <a:ln w="9525" cap="flat" cmpd="sng">
              <a:solidFill>
                <a:schemeClr val="dk1"/>
              </a:solidFill>
              <a:prstDash val="solid"/>
              <a:miter lim="800000"/>
              <a:headEnd type="none" w="sm" len="sm"/>
              <a:tailEnd type="triangle" w="med" len="med"/>
            </a:ln>
          </p:spPr>
        </p:cxnSp>
        <p:sp>
          <p:nvSpPr>
            <p:cNvPr id="159" name="TextBox 158">
              <a:extLst>
                <a:ext uri="{FF2B5EF4-FFF2-40B4-BE49-F238E27FC236}">
                  <a16:creationId xmlns:a16="http://schemas.microsoft.com/office/drawing/2014/main" id="{2097C363-B92B-8342-A622-79BF3BE9CFF2}"/>
                </a:ext>
              </a:extLst>
            </p:cNvPr>
            <p:cNvSpPr txBox="1"/>
            <p:nvPr/>
          </p:nvSpPr>
          <p:spPr>
            <a:xfrm>
              <a:off x="9068564" y="2228578"/>
              <a:ext cx="1535992" cy="307777"/>
            </a:xfrm>
            <a:prstGeom prst="rect">
              <a:avLst/>
            </a:prstGeom>
            <a:noFill/>
          </p:spPr>
          <p:txBody>
            <a:bodyPr wrap="square">
              <a:spAutoFit/>
            </a:bodyPr>
            <a:lstStyle/>
            <a:p>
              <a:r>
                <a:rPr lang="en-US" sz="1400" b="1" dirty="0">
                  <a:solidFill>
                    <a:srgbClr val="DD8801"/>
                  </a:solidFill>
                </a:rPr>
                <a:t>Action: Down </a:t>
              </a:r>
              <a:endParaRPr lang="en-US" dirty="0"/>
            </a:p>
          </p:txBody>
        </p:sp>
      </p:grpSp>
      <p:grpSp>
        <p:nvGrpSpPr>
          <p:cNvPr id="10" name="Group 9">
            <a:extLst>
              <a:ext uri="{FF2B5EF4-FFF2-40B4-BE49-F238E27FC236}">
                <a16:creationId xmlns:a16="http://schemas.microsoft.com/office/drawing/2014/main" id="{A3A3CE8A-177B-6B4A-86EB-BDEE1DF54B0C}"/>
              </a:ext>
            </a:extLst>
          </p:cNvPr>
          <p:cNvGrpSpPr/>
          <p:nvPr/>
        </p:nvGrpSpPr>
        <p:grpSpPr>
          <a:xfrm>
            <a:off x="1503144" y="3726346"/>
            <a:ext cx="1760816" cy="1752600"/>
            <a:chOff x="1503144" y="3726346"/>
            <a:chExt cx="1760816" cy="1752600"/>
          </a:xfrm>
        </p:grpSpPr>
        <p:cxnSp>
          <p:nvCxnSpPr>
            <p:cNvPr id="312" name="Google Shape;312;p21"/>
            <p:cNvCxnSpPr>
              <a:cxnSpLocks/>
              <a:stCxn id="306" idx="2"/>
              <a:endCxn id="320" idx="0"/>
            </p:cNvCxnSpPr>
            <p:nvPr/>
          </p:nvCxnSpPr>
          <p:spPr>
            <a:xfrm flipH="1">
              <a:off x="1922244" y="3726346"/>
              <a:ext cx="558641"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20" name="Google Shape;320;p21"/>
            <p:cNvGraphicFramePr/>
            <p:nvPr>
              <p:extLst>
                <p:ext uri="{D42A27DB-BD31-4B8C-83A1-F6EECF244321}">
                  <p14:modId xmlns:p14="http://schemas.microsoft.com/office/powerpoint/2010/main" val="2894441225"/>
                </p:ext>
              </p:extLst>
            </p:nvPr>
          </p:nvGraphicFramePr>
          <p:xfrm>
            <a:off x="15031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3</a:t>
                        </a:r>
                        <a:endParaRPr sz="1400" u="none" strike="noStrike" cap="none" dirty="0"/>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60" name="TextBox 159">
              <a:extLst>
                <a:ext uri="{FF2B5EF4-FFF2-40B4-BE49-F238E27FC236}">
                  <a16:creationId xmlns:a16="http://schemas.microsoft.com/office/drawing/2014/main" id="{5C1127F4-1102-6342-A6DA-92F3704F5853}"/>
                </a:ext>
              </a:extLst>
            </p:cNvPr>
            <p:cNvSpPr txBox="1"/>
            <p:nvPr/>
          </p:nvSpPr>
          <p:spPr>
            <a:xfrm>
              <a:off x="2083193" y="4131456"/>
              <a:ext cx="1180767" cy="307777"/>
            </a:xfrm>
            <a:prstGeom prst="rect">
              <a:avLst/>
            </a:prstGeom>
            <a:noFill/>
          </p:spPr>
          <p:txBody>
            <a:bodyPr wrap="square">
              <a:spAutoFit/>
            </a:bodyPr>
            <a:lstStyle/>
            <a:p>
              <a:r>
                <a:rPr lang="en-US" sz="1400" b="1" dirty="0">
                  <a:solidFill>
                    <a:srgbClr val="DD8801"/>
                  </a:solidFill>
                </a:rPr>
                <a:t>Up </a:t>
              </a:r>
              <a:endParaRPr lang="en-US" dirty="0"/>
            </a:p>
          </p:txBody>
        </p:sp>
      </p:grpSp>
      <p:grpSp>
        <p:nvGrpSpPr>
          <p:cNvPr id="11" name="Group 10">
            <a:extLst>
              <a:ext uri="{FF2B5EF4-FFF2-40B4-BE49-F238E27FC236}">
                <a16:creationId xmlns:a16="http://schemas.microsoft.com/office/drawing/2014/main" id="{F09056BB-5FD8-E340-9EBF-D20EAFDD0133}"/>
              </a:ext>
            </a:extLst>
          </p:cNvPr>
          <p:cNvGrpSpPr/>
          <p:nvPr/>
        </p:nvGrpSpPr>
        <p:grpSpPr>
          <a:xfrm>
            <a:off x="2480885" y="3726346"/>
            <a:ext cx="1771150" cy="1752600"/>
            <a:chOff x="2480885" y="3726346"/>
            <a:chExt cx="1771150" cy="1752600"/>
          </a:xfrm>
        </p:grpSpPr>
        <p:cxnSp>
          <p:nvCxnSpPr>
            <p:cNvPr id="311" name="Google Shape;311;p21"/>
            <p:cNvCxnSpPr>
              <a:cxnSpLocks/>
              <a:stCxn id="306" idx="2"/>
              <a:endCxn id="319" idx="0"/>
            </p:cNvCxnSpPr>
            <p:nvPr/>
          </p:nvCxnSpPr>
          <p:spPr>
            <a:xfrm>
              <a:off x="2480885" y="3726346"/>
              <a:ext cx="889159" cy="85668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9" name="Google Shape;319;p21"/>
            <p:cNvGraphicFramePr/>
            <p:nvPr>
              <p:extLst>
                <p:ext uri="{D42A27DB-BD31-4B8C-83A1-F6EECF244321}">
                  <p14:modId xmlns:p14="http://schemas.microsoft.com/office/powerpoint/2010/main" val="1498495110"/>
                </p:ext>
              </p:extLst>
            </p:nvPr>
          </p:nvGraphicFramePr>
          <p:xfrm>
            <a:off x="295094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61" name="TextBox 160">
              <a:extLst>
                <a:ext uri="{FF2B5EF4-FFF2-40B4-BE49-F238E27FC236}">
                  <a16:creationId xmlns:a16="http://schemas.microsoft.com/office/drawing/2014/main" id="{D83956DA-A98F-9848-A6B4-E8F3A79D2895}"/>
                </a:ext>
              </a:extLst>
            </p:cNvPr>
            <p:cNvSpPr txBox="1"/>
            <p:nvPr/>
          </p:nvSpPr>
          <p:spPr>
            <a:xfrm>
              <a:off x="3071268" y="4111266"/>
              <a:ext cx="1180767" cy="307777"/>
            </a:xfrm>
            <a:prstGeom prst="rect">
              <a:avLst/>
            </a:prstGeom>
            <a:noFill/>
          </p:spPr>
          <p:txBody>
            <a:bodyPr wrap="square">
              <a:spAutoFit/>
            </a:bodyPr>
            <a:lstStyle/>
            <a:p>
              <a:r>
                <a:rPr lang="en-US" sz="1400" b="1" dirty="0">
                  <a:solidFill>
                    <a:srgbClr val="DD8801"/>
                  </a:solidFill>
                </a:rPr>
                <a:t>Down </a:t>
              </a:r>
              <a:endParaRPr lang="en-US" dirty="0"/>
            </a:p>
          </p:txBody>
        </p:sp>
      </p:grpSp>
      <p:grpSp>
        <p:nvGrpSpPr>
          <p:cNvPr id="9" name="Group 8">
            <a:extLst>
              <a:ext uri="{FF2B5EF4-FFF2-40B4-BE49-F238E27FC236}">
                <a16:creationId xmlns:a16="http://schemas.microsoft.com/office/drawing/2014/main" id="{9D6543A2-E38C-B84E-B92C-1C152C71986B}"/>
              </a:ext>
            </a:extLst>
          </p:cNvPr>
          <p:cNvGrpSpPr/>
          <p:nvPr/>
        </p:nvGrpSpPr>
        <p:grpSpPr>
          <a:xfrm>
            <a:off x="207744" y="3726346"/>
            <a:ext cx="2273141" cy="1752600"/>
            <a:chOff x="207744" y="3726346"/>
            <a:chExt cx="2273141" cy="1752600"/>
          </a:xfrm>
        </p:grpSpPr>
        <p:graphicFrame>
          <p:nvGraphicFramePr>
            <p:cNvPr id="32" name="Google Shape;304;p21">
              <a:extLst>
                <a:ext uri="{FF2B5EF4-FFF2-40B4-BE49-F238E27FC236}">
                  <a16:creationId xmlns:a16="http://schemas.microsoft.com/office/drawing/2014/main" id="{04F4062A-217D-034A-9DE1-82DBE0B6BB7B}"/>
                </a:ext>
              </a:extLst>
            </p:cNvPr>
            <p:cNvGraphicFramePr/>
            <p:nvPr>
              <p:extLst>
                <p:ext uri="{D42A27DB-BD31-4B8C-83A1-F6EECF244321}">
                  <p14:modId xmlns:p14="http://schemas.microsoft.com/office/powerpoint/2010/main" val="4220212"/>
                </p:ext>
              </p:extLst>
            </p:nvPr>
          </p:nvGraphicFramePr>
          <p:xfrm>
            <a:off x="207744" y="4583026"/>
            <a:ext cx="827275" cy="895920"/>
          </p:xfrm>
          <a:graphic>
            <a:graphicData uri="http://schemas.openxmlformats.org/drawingml/2006/table">
              <a:tbl>
                <a:tblPr>
                  <a:noFill/>
                  <a:tableStyleId>{15350BB5-6D5B-4689-8FFE-2A864A171139}</a:tableStyleId>
                </a:tblPr>
                <a:tblGrid>
                  <a:gridCol w="268475">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baseline="0" dirty="0">
                            <a:solidFill>
                              <a:srgbClr val="FF0000"/>
                            </a:solidFill>
                            <a:latin typeface="Times New Roman"/>
                            <a:ea typeface="Times New Roman"/>
                            <a:cs typeface="Times New Roman"/>
                            <a:sym typeface="Times New Roman"/>
                          </a:rPr>
                          <a:t>5</a:t>
                        </a:r>
                        <a:endParaRPr sz="1400" u="none" strike="noStrike" cap="none" baseline="0" dirty="0">
                          <a:solidFill>
                            <a:srgbClr val="FF0000"/>
                          </a:solidFill>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dirty="0">
                            <a:solidFill>
                              <a:schemeClr val="dk1"/>
                            </a:solidFill>
                            <a:latin typeface="Times New Roman"/>
                            <a:ea typeface="Times New Roman"/>
                            <a:cs typeface="Times New Roman"/>
                            <a:sym typeface="Times New Roman"/>
                          </a:rPr>
                          <a:t>1</a:t>
                        </a:r>
                        <a:endParaRPr sz="1400" u="none" strike="noStrike" cap="none" dirty="0"/>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5" name="Google Shape;312;p21">
              <a:extLst>
                <a:ext uri="{FF2B5EF4-FFF2-40B4-BE49-F238E27FC236}">
                  <a16:creationId xmlns:a16="http://schemas.microsoft.com/office/drawing/2014/main" id="{52BD965F-D6EF-9B44-B20E-EB5A59D356CB}"/>
                </a:ext>
              </a:extLst>
            </p:cNvPr>
            <p:cNvCxnSpPr>
              <a:cxnSpLocks/>
              <a:stCxn id="306" idx="2"/>
              <a:endCxn id="32" idx="0"/>
            </p:cNvCxnSpPr>
            <p:nvPr/>
          </p:nvCxnSpPr>
          <p:spPr>
            <a:xfrm flipH="1">
              <a:off x="621381" y="3726346"/>
              <a:ext cx="1859504" cy="856680"/>
            </a:xfrm>
            <a:prstGeom prst="straightConnector1">
              <a:avLst/>
            </a:prstGeom>
            <a:noFill/>
            <a:ln w="9525" cap="flat" cmpd="sng">
              <a:solidFill>
                <a:schemeClr val="dk1"/>
              </a:solidFill>
              <a:prstDash val="solid"/>
              <a:miter lim="800000"/>
              <a:headEnd type="none" w="sm" len="sm"/>
              <a:tailEnd type="triangle" w="med" len="med"/>
            </a:ln>
          </p:spPr>
        </p:cxnSp>
        <p:sp>
          <p:nvSpPr>
            <p:cNvPr id="162" name="TextBox 161">
              <a:extLst>
                <a:ext uri="{FF2B5EF4-FFF2-40B4-BE49-F238E27FC236}">
                  <a16:creationId xmlns:a16="http://schemas.microsoft.com/office/drawing/2014/main" id="{32818EC4-3C34-624D-BAD6-D6A63E227E79}"/>
                </a:ext>
              </a:extLst>
            </p:cNvPr>
            <p:cNvSpPr txBox="1"/>
            <p:nvPr/>
          </p:nvSpPr>
          <p:spPr>
            <a:xfrm>
              <a:off x="457941" y="4131455"/>
              <a:ext cx="1180767" cy="307777"/>
            </a:xfrm>
            <a:prstGeom prst="rect">
              <a:avLst/>
            </a:prstGeom>
            <a:noFill/>
          </p:spPr>
          <p:txBody>
            <a:bodyPr wrap="square">
              <a:spAutoFit/>
            </a:bodyPr>
            <a:lstStyle/>
            <a:p>
              <a:r>
                <a:rPr lang="en-US" sz="1400" b="1" dirty="0">
                  <a:solidFill>
                    <a:srgbClr val="DD8801"/>
                  </a:solidFill>
                </a:rPr>
                <a:t>Right </a:t>
              </a:r>
              <a:endParaRPr lang="en-US" dirty="0"/>
            </a:p>
          </p:txBody>
        </p:sp>
      </p:grpSp>
    </p:spTree>
    <p:extLst>
      <p:ext uri="{BB962C8B-B14F-4D97-AF65-F5344CB8AC3E}">
        <p14:creationId xmlns:p14="http://schemas.microsoft.com/office/powerpoint/2010/main" val="23307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Search Algorithms</a:t>
            </a:r>
            <a:endParaRPr dirty="0"/>
          </a:p>
        </p:txBody>
      </p:sp>
      <p:sp>
        <p:nvSpPr>
          <p:cNvPr id="469" name="Google Shape;469;p27"/>
          <p:cNvSpPr txBox="1">
            <a:spLocks noGrp="1"/>
          </p:cNvSpPr>
          <p:nvPr>
            <p:ph type="body" idx="1"/>
          </p:nvPr>
        </p:nvSpPr>
        <p:spPr>
          <a:xfrm>
            <a:off x="414663" y="133355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sz="2200" dirty="0"/>
              <a:t> Dimensions for evaluation</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Completeness</a:t>
            </a:r>
            <a:r>
              <a:rPr lang="en-US" sz="2200" i="1" dirty="0">
                <a:solidFill>
                  <a:srgbClr val="DD8801"/>
                </a:solidFill>
              </a:rPr>
              <a:t>-</a:t>
            </a:r>
            <a:r>
              <a:rPr lang="en-US" sz="2200" i="1" dirty="0">
                <a:solidFill>
                  <a:schemeClr val="accent2"/>
                </a:solidFill>
              </a:rPr>
              <a:t> </a:t>
            </a:r>
            <a:r>
              <a:rPr lang="en-US" sz="2200" dirty="0"/>
              <a:t>always find the solution?</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Optimality</a:t>
            </a:r>
            <a:r>
              <a:rPr lang="en-US" sz="2200" i="1" dirty="0">
                <a:solidFill>
                  <a:srgbClr val="DD8801"/>
                </a:solidFill>
              </a:rPr>
              <a:t> </a:t>
            </a:r>
            <a:r>
              <a:rPr lang="en-US" sz="2200" dirty="0"/>
              <a:t>- finds a least cost solution (lowest path cost) first?</a:t>
            </a: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Time complexity </a:t>
            </a:r>
            <a:r>
              <a:rPr lang="en-US" sz="2200" dirty="0"/>
              <a:t>- # of nodes generated </a:t>
            </a:r>
            <a:r>
              <a:rPr lang="en-US" sz="2200" i="1" dirty="0">
                <a:solidFill>
                  <a:srgbClr val="DD8801"/>
                </a:solidFill>
              </a:rPr>
              <a:t>(worst case) </a:t>
            </a:r>
            <a:endParaRPr lang="en-US" sz="2200" dirty="0">
              <a:solidFill>
                <a:srgbClr val="DD8801"/>
              </a:solidFill>
            </a:endParaRPr>
          </a:p>
          <a:p>
            <a:pPr marL="685800" lvl="1" indent="-228600" algn="l" rtl="0">
              <a:lnSpc>
                <a:spcPct val="90000"/>
              </a:lnSpc>
              <a:spcBef>
                <a:spcPts val="500"/>
              </a:spcBef>
              <a:spcAft>
                <a:spcPts val="0"/>
              </a:spcAft>
              <a:buClr>
                <a:schemeClr val="accent2"/>
              </a:buClr>
              <a:buSzPts val="2000"/>
              <a:buChar char="•"/>
            </a:pPr>
            <a:r>
              <a:rPr lang="en-US" sz="2200" b="1" i="1" dirty="0">
                <a:solidFill>
                  <a:srgbClr val="DD8801"/>
                </a:solidFill>
              </a:rPr>
              <a:t>Space complexity </a:t>
            </a:r>
            <a:r>
              <a:rPr lang="en-US" sz="2200" b="1" dirty="0"/>
              <a:t>- # of nodes simultaneously in memory </a:t>
            </a:r>
            <a:r>
              <a:rPr lang="en-US" sz="2200" i="1" dirty="0">
                <a:solidFill>
                  <a:srgbClr val="DD8801"/>
                </a:solidFill>
              </a:rPr>
              <a:t>(worst case) </a:t>
            </a:r>
            <a:endParaRPr lang="en-US" sz="2200" b="1" i="1" dirty="0">
              <a:solidFill>
                <a:srgbClr val="DD8801"/>
              </a:solidFill>
            </a:endParaRPr>
          </a:p>
          <a:p>
            <a:pPr marL="457200" lvl="1" indent="0" algn="l" rtl="0">
              <a:lnSpc>
                <a:spcPct val="90000"/>
              </a:lnSpc>
              <a:spcBef>
                <a:spcPts val="500"/>
              </a:spcBef>
              <a:spcAft>
                <a:spcPts val="0"/>
              </a:spcAft>
              <a:buClr>
                <a:schemeClr val="accent2"/>
              </a:buClr>
              <a:buSzPts val="600"/>
              <a:buNone/>
            </a:pPr>
            <a:r>
              <a:rPr lang="en-US" sz="2200" b="1" i="1" dirty="0">
                <a:solidFill>
                  <a:schemeClr val="accent2"/>
                </a:solidFill>
              </a:rPr>
              <a:t>  </a:t>
            </a:r>
            <a:endParaRPr lang="en-US" sz="2200" dirty="0"/>
          </a:p>
          <a:p>
            <a:pPr marL="0" lvl="0" indent="0" algn="l" rtl="0">
              <a:lnSpc>
                <a:spcPct val="90000"/>
              </a:lnSpc>
              <a:spcBef>
                <a:spcPts val="1000"/>
              </a:spcBef>
              <a:spcAft>
                <a:spcPts val="0"/>
              </a:spcAft>
              <a:buClr>
                <a:schemeClr val="dk1"/>
              </a:buClr>
              <a:buSzPts val="2000"/>
              <a:buNone/>
            </a:pPr>
            <a:r>
              <a:rPr lang="en-US" sz="2200" dirty="0"/>
              <a:t>Time/space complexity variables</a:t>
            </a:r>
          </a:p>
          <a:p>
            <a:pPr marL="685800" lvl="1" indent="-228600" algn="l" rtl="0">
              <a:lnSpc>
                <a:spcPct val="90000"/>
              </a:lnSpc>
              <a:spcBef>
                <a:spcPts val="500"/>
              </a:spcBef>
              <a:spcAft>
                <a:spcPts val="0"/>
              </a:spcAft>
              <a:buClr>
                <a:schemeClr val="dk1"/>
              </a:buClr>
              <a:buSzPts val="2000"/>
              <a:buChar char="•"/>
            </a:pPr>
            <a:r>
              <a:rPr lang="en-US" sz="2200" i="1" dirty="0"/>
              <a:t>b,</a:t>
            </a:r>
            <a:r>
              <a:rPr lang="en-US" sz="2200" dirty="0"/>
              <a:t> </a:t>
            </a:r>
            <a:r>
              <a:rPr lang="en-US" sz="2200" i="1" dirty="0">
                <a:solidFill>
                  <a:srgbClr val="DD8801"/>
                </a:solidFill>
              </a:rPr>
              <a:t>maximum branching factor </a:t>
            </a:r>
            <a:r>
              <a:rPr lang="en-US" sz="2200" dirty="0"/>
              <a:t>of search tree</a:t>
            </a:r>
          </a:p>
          <a:p>
            <a:pPr marL="685800" lvl="1" indent="-228600" algn="l" rtl="0">
              <a:lnSpc>
                <a:spcPct val="90000"/>
              </a:lnSpc>
              <a:spcBef>
                <a:spcPts val="500"/>
              </a:spcBef>
              <a:spcAft>
                <a:spcPts val="0"/>
              </a:spcAft>
              <a:buClr>
                <a:schemeClr val="dk1"/>
              </a:buClr>
              <a:buSzPts val="2000"/>
              <a:buChar char="•"/>
            </a:pPr>
            <a:r>
              <a:rPr lang="en-US" sz="2200" i="1" dirty="0"/>
              <a:t>d,</a:t>
            </a:r>
            <a:r>
              <a:rPr lang="en-US" sz="2200" dirty="0"/>
              <a:t> </a:t>
            </a:r>
            <a:r>
              <a:rPr lang="en-US" sz="2200" i="1" dirty="0">
                <a:solidFill>
                  <a:srgbClr val="DD8801"/>
                </a:solidFill>
              </a:rPr>
              <a:t>depth</a:t>
            </a:r>
            <a:r>
              <a:rPr lang="en-US" sz="2200" i="1" dirty="0">
                <a:solidFill>
                  <a:schemeClr val="accent2"/>
                </a:solidFill>
              </a:rPr>
              <a:t> </a:t>
            </a:r>
            <a:r>
              <a:rPr lang="en-US" sz="2200" dirty="0"/>
              <a:t>of the shallowest goal node</a:t>
            </a:r>
          </a:p>
          <a:p>
            <a:pPr marL="685800" lvl="1" indent="-228600" algn="l" rtl="0">
              <a:lnSpc>
                <a:spcPct val="90000"/>
              </a:lnSpc>
              <a:spcBef>
                <a:spcPts val="500"/>
              </a:spcBef>
              <a:spcAft>
                <a:spcPts val="0"/>
              </a:spcAft>
              <a:buClr>
                <a:schemeClr val="dk1"/>
              </a:buClr>
              <a:buSzPts val="2000"/>
              <a:buChar char="•"/>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extLst>
      <p:ext uri="{BB962C8B-B14F-4D97-AF65-F5344CB8AC3E}">
        <p14:creationId xmlns:p14="http://schemas.microsoft.com/office/powerpoint/2010/main" val="198548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Properties of breadth-first search</a:t>
            </a:r>
            <a:endParaRPr/>
          </a:p>
        </p:txBody>
      </p:sp>
      <p:sp>
        <p:nvSpPr>
          <p:cNvPr id="514" name="Google Shape;514;p3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buClr>
                <a:srgbClr val="CC0099"/>
              </a:buClr>
              <a:buSzPts val="2000"/>
            </a:pPr>
            <a:r>
              <a:rPr lang="en-US" sz="2400" b="1" dirty="0">
                <a:solidFill>
                  <a:srgbClr val="0D89AC"/>
                </a:solidFill>
              </a:rPr>
              <a:t>Complete? </a:t>
            </a:r>
            <a:r>
              <a:rPr lang="en-US" sz="2400" b="1" dirty="0">
                <a:solidFill>
                  <a:srgbClr val="CC0099"/>
                </a:solidFill>
              </a:rPr>
              <a:t>	</a:t>
            </a:r>
            <a:r>
              <a:rPr lang="en-US" sz="2400" dirty="0">
                <a:solidFill>
                  <a:srgbClr val="CC0099"/>
                </a:solidFill>
              </a:rPr>
              <a:t>		</a:t>
            </a:r>
            <a:r>
              <a:rPr lang="en-US" sz="2400" dirty="0"/>
              <a:t>Yes (if </a:t>
            </a:r>
            <a:r>
              <a:rPr lang="en-US" sz="2400" i="1" dirty="0"/>
              <a:t>b</a:t>
            </a:r>
            <a:r>
              <a:rPr lang="en-US" sz="2400" dirty="0"/>
              <a:t> is finite)</a:t>
            </a:r>
          </a:p>
          <a:p>
            <a:pPr marL="0" lvl="0" indent="0">
              <a:buClr>
                <a:srgbClr val="CC0099"/>
              </a:buClr>
              <a:buSzPts val="2000"/>
            </a:pPr>
            <a:r>
              <a:rPr lang="en-US" sz="2400" b="1" dirty="0">
                <a:solidFill>
                  <a:srgbClr val="0D89AC"/>
                </a:solidFill>
              </a:rPr>
              <a:t>Optimal? </a:t>
            </a:r>
            <a:r>
              <a:rPr lang="en-US" sz="2400" dirty="0">
                <a:solidFill>
                  <a:srgbClr val="0D89AC"/>
                </a:solidFill>
              </a:rPr>
              <a:t>	</a:t>
            </a:r>
            <a:r>
              <a:rPr lang="en-US" sz="2400" dirty="0"/>
              <a:t>		Yes, if cost = 1 per step</a:t>
            </a:r>
            <a:br>
              <a:rPr lang="en-US" sz="2400" dirty="0"/>
            </a:br>
            <a:r>
              <a:rPr lang="en-US" sz="2400" dirty="0"/>
              <a:t>					(not optimal in general)</a:t>
            </a:r>
            <a:endParaRPr sz="2400" dirty="0"/>
          </a:p>
          <a:p>
            <a:pPr marL="0" lvl="0" indent="0" algn="l" rtl="0">
              <a:lnSpc>
                <a:spcPct val="90000"/>
              </a:lnSpc>
              <a:spcBef>
                <a:spcPts val="1000"/>
              </a:spcBef>
              <a:spcAft>
                <a:spcPts val="0"/>
              </a:spcAft>
              <a:buClr>
                <a:srgbClr val="CC0099"/>
              </a:buClr>
              <a:buSzPts val="2000"/>
              <a:buNone/>
            </a:pPr>
            <a:r>
              <a:rPr lang="en-US" sz="2400" b="1" dirty="0">
                <a:solidFill>
                  <a:srgbClr val="0D89AC"/>
                </a:solidFill>
              </a:rPr>
              <a:t>Time Complexity? </a:t>
            </a:r>
            <a:r>
              <a:rPr lang="en-US" sz="2400" dirty="0"/>
              <a:t>	</a:t>
            </a:r>
            <a:r>
              <a:rPr lang="en-US" sz="2400" i="1" dirty="0"/>
              <a:t>1+b+b</a:t>
            </a:r>
            <a:r>
              <a:rPr lang="en-US" sz="2400" i="1" baseline="30000" dirty="0"/>
              <a:t>2</a:t>
            </a:r>
            <a:r>
              <a:rPr lang="en-US" sz="2400" i="1" dirty="0"/>
              <a:t>+b</a:t>
            </a:r>
            <a:r>
              <a:rPr lang="en-US" sz="2400" i="1" baseline="30000" dirty="0"/>
              <a:t>3</a:t>
            </a:r>
            <a:r>
              <a:rPr lang="en-US" sz="2400" dirty="0"/>
              <a:t>+… +</a:t>
            </a:r>
            <a:r>
              <a:rPr lang="en-US" sz="2400" i="1" dirty="0"/>
              <a:t>b</a:t>
            </a:r>
            <a:r>
              <a:rPr lang="en-US" sz="2400" i="1" baseline="30000" dirty="0"/>
              <a:t>d</a:t>
            </a:r>
            <a:r>
              <a:rPr lang="en-US" sz="2400" dirty="0"/>
              <a:t> = O(b</a:t>
            </a:r>
            <a:r>
              <a:rPr lang="en-US" sz="2400" baseline="30000" dirty="0"/>
              <a:t>d</a:t>
            </a:r>
            <a:r>
              <a:rPr lang="en-US" sz="2400" dirty="0"/>
              <a:t>)</a:t>
            </a:r>
            <a:endParaRPr sz="2400" i="1" dirty="0"/>
          </a:p>
          <a:p>
            <a:pPr marL="0" lvl="0" indent="0" algn="l" rtl="0">
              <a:lnSpc>
                <a:spcPct val="90000"/>
              </a:lnSpc>
              <a:spcBef>
                <a:spcPts val="1000"/>
              </a:spcBef>
              <a:spcAft>
                <a:spcPts val="0"/>
              </a:spcAft>
              <a:buClr>
                <a:srgbClr val="CC0099"/>
              </a:buClr>
              <a:buSzPts val="2000"/>
              <a:buNone/>
            </a:pPr>
            <a:r>
              <a:rPr lang="en-US" sz="2400" b="1" dirty="0">
                <a:solidFill>
                  <a:srgbClr val="0D89AC"/>
                </a:solidFill>
              </a:rPr>
              <a:t>Space Complexity? </a:t>
            </a:r>
            <a:r>
              <a:rPr lang="en-US" sz="2400" dirty="0"/>
              <a:t>	</a:t>
            </a:r>
            <a:r>
              <a:rPr lang="en-US" sz="2400" i="1" dirty="0"/>
              <a:t>O(b</a:t>
            </a:r>
            <a:r>
              <a:rPr lang="en-US" sz="2400" i="1" baseline="30000" dirty="0"/>
              <a:t>d</a:t>
            </a:r>
            <a:r>
              <a:rPr lang="en-US" sz="2400" i="1" dirty="0"/>
              <a:t>)</a:t>
            </a:r>
            <a:r>
              <a:rPr lang="en-US" sz="2400" dirty="0"/>
              <a:t> (keeps every node in memory)</a:t>
            </a:r>
            <a:endParaRPr sz="2400" dirty="0">
              <a:solidFill>
                <a:srgbClr val="FF0000"/>
              </a:solidFill>
            </a:endParaRPr>
          </a:p>
          <a:p>
            <a:pPr marL="457200" lvl="1" indent="0">
              <a:buClr>
                <a:schemeClr val="accent2"/>
              </a:buClr>
              <a:buSzPts val="600"/>
              <a:buNone/>
            </a:pPr>
            <a:endParaRPr lang="en-US" sz="2200" dirty="0"/>
          </a:p>
          <a:p>
            <a:pPr marL="0" lvl="0" indent="0">
              <a:buSzPts val="2000"/>
            </a:pPr>
            <a:r>
              <a:rPr lang="en-US" sz="2200" dirty="0"/>
              <a:t>Time/space complexity variables</a:t>
            </a:r>
          </a:p>
          <a:p>
            <a:pPr marL="685800" lvl="1" indent="-228600">
              <a:buSzPts val="2000"/>
            </a:pPr>
            <a:r>
              <a:rPr lang="en-US" sz="2200" i="1" dirty="0"/>
              <a:t>b,</a:t>
            </a:r>
            <a:r>
              <a:rPr lang="en-US" sz="2200" dirty="0"/>
              <a:t> </a:t>
            </a:r>
            <a:r>
              <a:rPr lang="en-US" sz="2200" i="1" dirty="0">
                <a:solidFill>
                  <a:srgbClr val="DD8801"/>
                </a:solidFill>
              </a:rPr>
              <a:t>maximum branching factor </a:t>
            </a:r>
            <a:r>
              <a:rPr lang="en-US" sz="2200" dirty="0"/>
              <a:t>of search tree</a:t>
            </a:r>
          </a:p>
          <a:p>
            <a:pPr marL="685800" lvl="1" indent="-228600">
              <a:buSzPts val="2000"/>
            </a:pPr>
            <a:r>
              <a:rPr lang="en-US" sz="2200" i="1" dirty="0"/>
              <a:t>d,</a:t>
            </a:r>
            <a:r>
              <a:rPr lang="en-US" sz="2200" dirty="0"/>
              <a:t> </a:t>
            </a:r>
            <a:r>
              <a:rPr lang="en-US" sz="2200" i="1" dirty="0">
                <a:solidFill>
                  <a:srgbClr val="DD8801"/>
                </a:solidFill>
              </a:rPr>
              <a:t>depth</a:t>
            </a:r>
            <a:r>
              <a:rPr lang="en-US" sz="2200" i="1" dirty="0">
                <a:solidFill>
                  <a:schemeClr val="accent2"/>
                </a:solidFill>
              </a:rPr>
              <a:t> </a:t>
            </a:r>
            <a:r>
              <a:rPr lang="en-US" sz="2200" dirty="0"/>
              <a:t>of the shallowest goal node</a:t>
            </a:r>
          </a:p>
          <a:p>
            <a:pPr marL="685800" lvl="1" indent="-228600">
              <a:buSzPts val="2000"/>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
        <p:nvSpPr>
          <p:cNvPr id="515" name="Google Shape;515;p3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extLst>
      <p:ext uri="{BB962C8B-B14F-4D97-AF65-F5344CB8AC3E}">
        <p14:creationId xmlns:p14="http://schemas.microsoft.com/office/powerpoint/2010/main" val="168075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BFS versus DFS</a:t>
            </a:r>
            <a:endParaRPr dirty="0"/>
          </a:p>
        </p:txBody>
      </p:sp>
      <p:sp>
        <p:nvSpPr>
          <p:cNvPr id="565" name="Google Shape;565;p3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2400" dirty="0"/>
              <a:t>Breadth-first</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a:t>
            </a:r>
            <a:r>
              <a:rPr lang="en-US" sz="2400" dirty="0">
                <a:latin typeface="Arial"/>
                <a:ea typeface="Arial"/>
                <a:cs typeface="Arial"/>
                <a:sym typeface="Arial"/>
              </a:rPr>
              <a:t> </a:t>
            </a:r>
            <a:r>
              <a:rPr lang="en-US" sz="2400" dirty="0"/>
              <a:t>Complete, </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a:t>
            </a:r>
            <a:r>
              <a:rPr lang="en-US" sz="2400" dirty="0">
                <a:latin typeface="Arial"/>
                <a:ea typeface="Arial"/>
                <a:cs typeface="Arial"/>
                <a:sym typeface="Arial"/>
              </a:rPr>
              <a:t> </a:t>
            </a:r>
            <a:r>
              <a:rPr lang="en-US" sz="2400" dirty="0"/>
              <a:t>Optimal</a:t>
            </a:r>
            <a:br>
              <a:rPr lang="en-US" sz="2400" dirty="0"/>
            </a:br>
            <a:r>
              <a:rPr lang="en-US" sz="2400" dirty="0">
                <a:solidFill>
                  <a:srgbClr val="C00000"/>
                </a:solidFill>
                <a:latin typeface="Arial"/>
                <a:ea typeface="Arial"/>
                <a:cs typeface="Arial"/>
                <a:sym typeface="Arial"/>
              </a:rPr>
              <a:t>🗷 </a:t>
            </a:r>
            <a:r>
              <a:rPr lang="en-US" sz="2400" i="1" dirty="0"/>
              <a:t>but </a:t>
            </a:r>
            <a:r>
              <a:rPr lang="en-US" sz="2400" dirty="0"/>
              <a:t>uses </a:t>
            </a:r>
            <a:r>
              <a:rPr lang="en-US" sz="2400" i="1" dirty="0"/>
              <a:t>O(b</a:t>
            </a:r>
            <a:r>
              <a:rPr lang="en-US" sz="2400" i="1" baseline="30000" dirty="0"/>
              <a:t>d</a:t>
            </a:r>
            <a:r>
              <a:rPr lang="en-US" sz="2400" dirty="0"/>
              <a:t>) space</a:t>
            </a:r>
            <a:endParaRPr sz="2400" dirty="0"/>
          </a:p>
          <a:p>
            <a:pPr marL="457200" lvl="1" indent="0" algn="l" rtl="0">
              <a:lnSpc>
                <a:spcPct val="90000"/>
              </a:lnSpc>
              <a:spcBef>
                <a:spcPts val="500"/>
              </a:spcBef>
              <a:spcAft>
                <a:spcPts val="0"/>
              </a:spcAft>
              <a:buClr>
                <a:schemeClr val="dk1"/>
              </a:buClr>
              <a:buSzPts val="200"/>
              <a:buNone/>
            </a:pPr>
            <a:endParaRPr sz="2400" i="1" dirty="0"/>
          </a:p>
          <a:p>
            <a:pPr marL="0" lvl="0" indent="0" algn="l" rtl="0">
              <a:lnSpc>
                <a:spcPct val="90000"/>
              </a:lnSpc>
              <a:spcBef>
                <a:spcPts val="1000"/>
              </a:spcBef>
              <a:spcAft>
                <a:spcPts val="0"/>
              </a:spcAft>
              <a:buClr>
                <a:schemeClr val="dk1"/>
              </a:buClr>
              <a:buSzPts val="3200"/>
              <a:buNone/>
            </a:pPr>
            <a:r>
              <a:rPr lang="en-US" sz="2400" dirty="0"/>
              <a:t>Depth-first	</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Not complete </a:t>
            </a:r>
            <a:r>
              <a:rPr lang="en-US" sz="2400" i="1" dirty="0"/>
              <a:t>unless m is bounded</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Not optimal</a:t>
            </a:r>
            <a:endParaRPr sz="2400" dirty="0"/>
          </a:p>
          <a:p>
            <a:pPr marL="457200" lvl="1" indent="0" algn="l" rtl="0">
              <a:lnSpc>
                <a:spcPct val="90000"/>
              </a:lnSpc>
              <a:spcBef>
                <a:spcPts val="500"/>
              </a:spcBef>
              <a:spcAft>
                <a:spcPts val="0"/>
              </a:spcAft>
              <a:buClr>
                <a:srgbClr val="C00000"/>
              </a:buClr>
              <a:buSzPts val="2800"/>
              <a:buNone/>
            </a:pPr>
            <a:r>
              <a:rPr lang="en-US" sz="2400" dirty="0">
                <a:solidFill>
                  <a:srgbClr val="C00000"/>
                </a:solidFill>
                <a:latin typeface="Arial"/>
                <a:ea typeface="Arial"/>
                <a:cs typeface="Arial"/>
                <a:sym typeface="Arial"/>
              </a:rPr>
              <a:t>🗷</a:t>
            </a:r>
            <a:r>
              <a:rPr lang="en-US" sz="2400" dirty="0">
                <a:latin typeface="Arial"/>
                <a:ea typeface="Arial"/>
                <a:cs typeface="Arial"/>
                <a:sym typeface="Arial"/>
              </a:rPr>
              <a:t> </a:t>
            </a:r>
            <a:r>
              <a:rPr lang="en-US" sz="2400" dirty="0"/>
              <a:t>Uses </a:t>
            </a:r>
            <a:r>
              <a:rPr lang="en-US" sz="2400" i="1" dirty="0"/>
              <a:t>O(b</a:t>
            </a:r>
            <a:r>
              <a:rPr lang="en-US" sz="2400" i="1" baseline="30000" dirty="0"/>
              <a:t>m</a:t>
            </a:r>
            <a:r>
              <a:rPr lang="en-US" sz="2400" i="1" dirty="0"/>
              <a:t>)</a:t>
            </a:r>
            <a:r>
              <a:rPr lang="en-US" sz="2400" dirty="0"/>
              <a:t> time; terrible if m &gt;&gt; d</a:t>
            </a:r>
            <a:endParaRPr sz="2400" dirty="0"/>
          </a:p>
          <a:p>
            <a:pPr marL="457200" lvl="1" indent="0" algn="l" rtl="0">
              <a:lnSpc>
                <a:spcPct val="90000"/>
              </a:lnSpc>
              <a:spcBef>
                <a:spcPts val="500"/>
              </a:spcBef>
              <a:spcAft>
                <a:spcPts val="0"/>
              </a:spcAft>
              <a:buClr>
                <a:srgbClr val="00B050"/>
              </a:buClr>
              <a:buSzPts val="2800"/>
              <a:buNone/>
            </a:pPr>
            <a:r>
              <a:rPr lang="en-US" sz="2400" dirty="0">
                <a:solidFill>
                  <a:srgbClr val="00B050"/>
                </a:solidFill>
                <a:latin typeface="Arial"/>
                <a:ea typeface="Arial"/>
                <a:cs typeface="Arial"/>
                <a:sym typeface="Arial"/>
              </a:rPr>
              <a:t>🗹 </a:t>
            </a:r>
            <a:r>
              <a:rPr lang="en-US" sz="2400" i="1" dirty="0"/>
              <a:t>but</a:t>
            </a:r>
            <a:r>
              <a:rPr lang="en-US" sz="2400" b="1" i="1" dirty="0"/>
              <a:t> </a:t>
            </a:r>
            <a:r>
              <a:rPr lang="en-US" sz="2400" dirty="0"/>
              <a:t>only uses </a:t>
            </a:r>
            <a:r>
              <a:rPr lang="en-US" sz="2400" i="1" dirty="0"/>
              <a:t>O(</a:t>
            </a:r>
            <a:r>
              <a:rPr lang="en-US" sz="2400" b="1" i="1" dirty="0"/>
              <a:t>b*m) space</a:t>
            </a:r>
            <a:endParaRPr sz="2400" dirty="0"/>
          </a:p>
          <a:p>
            <a:pPr marL="0" lvl="0" indent="0" algn="l" rtl="0">
              <a:lnSpc>
                <a:spcPct val="90000"/>
              </a:lnSpc>
              <a:spcBef>
                <a:spcPts val="1000"/>
              </a:spcBef>
              <a:spcAft>
                <a:spcPts val="0"/>
              </a:spcAft>
              <a:buClr>
                <a:schemeClr val="dk1"/>
              </a:buClr>
              <a:buSzPts val="1200"/>
              <a:buFont typeface="Noto Sans Symbols"/>
              <a:buNone/>
            </a:pPr>
            <a:endParaRPr sz="2400" dirty="0"/>
          </a:p>
        </p:txBody>
      </p:sp>
      <p:sp>
        <p:nvSpPr>
          <p:cNvPr id="566" name="Google Shape;566;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6" name="TextBox 5">
            <a:extLst>
              <a:ext uri="{FF2B5EF4-FFF2-40B4-BE49-F238E27FC236}">
                <a16:creationId xmlns:a16="http://schemas.microsoft.com/office/drawing/2014/main" id="{E74CE452-6076-B641-97C4-264B194DDBA6}"/>
              </a:ext>
            </a:extLst>
          </p:cNvPr>
          <p:cNvSpPr txBox="1"/>
          <p:nvPr/>
        </p:nvSpPr>
        <p:spPr>
          <a:xfrm>
            <a:off x="5016945" y="288375"/>
            <a:ext cx="6100262" cy="1785104"/>
          </a:xfrm>
          <a:prstGeom prst="rect">
            <a:avLst/>
          </a:prstGeom>
          <a:solidFill>
            <a:schemeClr val="accent6"/>
          </a:solidFill>
        </p:spPr>
        <p:txBody>
          <a:bodyPr wrap="square">
            <a:spAutoFit/>
          </a:bodyPr>
          <a:lstStyle/>
          <a:p>
            <a:pPr marL="0" lvl="0" indent="0">
              <a:buSzPts val="2000"/>
            </a:pPr>
            <a:r>
              <a:rPr lang="en-US" sz="2200" dirty="0"/>
              <a:t>Time/space complexity variables</a:t>
            </a:r>
          </a:p>
          <a:p>
            <a:pPr marL="685800" lvl="1" indent="-228600">
              <a:buSzPts val="2000"/>
            </a:pPr>
            <a:r>
              <a:rPr lang="en-US" sz="2200" i="1" dirty="0"/>
              <a:t>b,</a:t>
            </a:r>
            <a:r>
              <a:rPr lang="en-US" sz="2200" dirty="0"/>
              <a:t> </a:t>
            </a:r>
            <a:r>
              <a:rPr lang="en-US" sz="2200" i="1" dirty="0">
                <a:solidFill>
                  <a:schemeClr val="accent2"/>
                </a:solidFill>
              </a:rPr>
              <a:t>maximum branching factor </a:t>
            </a:r>
            <a:r>
              <a:rPr lang="en-US" sz="2200" dirty="0"/>
              <a:t>of search tree</a:t>
            </a:r>
          </a:p>
          <a:p>
            <a:pPr marL="685800" lvl="1" indent="-228600">
              <a:buSzPts val="2000"/>
            </a:pPr>
            <a:r>
              <a:rPr lang="en-US" sz="2200" i="1" dirty="0"/>
              <a:t>d,</a:t>
            </a:r>
            <a:r>
              <a:rPr lang="en-US" sz="2200" dirty="0"/>
              <a:t> </a:t>
            </a:r>
            <a:r>
              <a:rPr lang="en-US" sz="2200" i="1" dirty="0">
                <a:solidFill>
                  <a:schemeClr val="accent2"/>
                </a:solidFill>
              </a:rPr>
              <a:t>depth </a:t>
            </a:r>
            <a:r>
              <a:rPr lang="en-US" sz="2200" dirty="0"/>
              <a:t>of the shallowest goal node</a:t>
            </a:r>
          </a:p>
          <a:p>
            <a:pPr marL="685800" lvl="1" indent="-228600">
              <a:buSzPts val="2000"/>
            </a:pPr>
            <a:r>
              <a:rPr lang="en-US" sz="2200" i="1" dirty="0"/>
              <a:t>m</a:t>
            </a:r>
            <a:r>
              <a:rPr lang="en-US" sz="2200" dirty="0"/>
              <a:t>, </a:t>
            </a:r>
            <a:r>
              <a:rPr lang="en-US" sz="2200" i="1" dirty="0">
                <a:solidFill>
                  <a:schemeClr val="accent2"/>
                </a:solidFill>
              </a:rPr>
              <a:t>maximum length </a:t>
            </a:r>
            <a:r>
              <a:rPr lang="en-US" sz="2200" dirty="0"/>
              <a:t>of any path in the state space (potentially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Exponential Space </a:t>
            </a:r>
            <a:r>
              <a:rPr lang="en-US" sz="2800" dirty="0"/>
              <a:t>(and time)</a:t>
            </a:r>
            <a:r>
              <a:rPr lang="en-US" dirty="0"/>
              <a:t> Is Not Good...</a:t>
            </a:r>
            <a:endParaRPr dirty="0"/>
          </a:p>
        </p:txBody>
      </p:sp>
      <p:sp>
        <p:nvSpPr>
          <p:cNvPr id="522" name="Google Shape;522;p3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000"/>
              <a:buChar char="•"/>
            </a:pPr>
            <a:r>
              <a:rPr lang="en-US" dirty="0"/>
              <a:t>Exponential complexity uninformed search problems </a:t>
            </a:r>
            <a:r>
              <a:rPr lang="en-US" i="1" dirty="0">
                <a:solidFill>
                  <a:srgbClr val="DD8801"/>
                </a:solidFill>
              </a:rPr>
              <a:t>cannot</a:t>
            </a:r>
            <a:r>
              <a:rPr lang="en-US" i="1" dirty="0">
                <a:solidFill>
                  <a:schemeClr val="accent2"/>
                </a:solidFill>
              </a:rPr>
              <a:t> </a:t>
            </a:r>
            <a:r>
              <a:rPr lang="en-US" dirty="0"/>
              <a:t>be solved for any but the smallest instances.</a:t>
            </a:r>
            <a:endParaRPr dirty="0"/>
          </a:p>
          <a:p>
            <a:pPr marL="685800" lvl="1" indent="-228600" algn="l" rtl="0">
              <a:lnSpc>
                <a:spcPct val="90000"/>
              </a:lnSpc>
              <a:spcBef>
                <a:spcPts val="500"/>
              </a:spcBef>
              <a:spcAft>
                <a:spcPts val="0"/>
              </a:spcAft>
              <a:buClr>
                <a:schemeClr val="accent2"/>
              </a:buClr>
              <a:buSzPts val="2000"/>
              <a:buChar char="•"/>
            </a:pPr>
            <a:r>
              <a:rPr lang="en-US" i="1" dirty="0">
                <a:solidFill>
                  <a:srgbClr val="DD8801"/>
                </a:solidFill>
              </a:rPr>
              <a:t>(Memory </a:t>
            </a:r>
            <a:r>
              <a:rPr lang="en-US" dirty="0"/>
              <a:t>requirements are a bigger problem than </a:t>
            </a:r>
            <a:r>
              <a:rPr lang="en-US" i="1" dirty="0">
                <a:solidFill>
                  <a:srgbClr val="DD8801"/>
                </a:solidFill>
              </a:rPr>
              <a:t>execution</a:t>
            </a:r>
            <a:r>
              <a:rPr lang="en-US" i="1" dirty="0">
                <a:solidFill>
                  <a:schemeClr val="accent2"/>
                </a:solidFill>
              </a:rPr>
              <a:t> </a:t>
            </a:r>
            <a:r>
              <a:rPr lang="en-US" dirty="0"/>
              <a:t>time.)</a:t>
            </a:r>
            <a:endParaRPr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127000" algn="l" rtl="0">
              <a:lnSpc>
                <a:spcPct val="90000"/>
              </a:lnSpc>
              <a:spcBef>
                <a:spcPts val="500"/>
              </a:spcBef>
              <a:spcAft>
                <a:spcPts val="0"/>
              </a:spcAft>
              <a:buClr>
                <a:schemeClr val="dk1"/>
              </a:buClr>
              <a:buSzPts val="1600"/>
              <a:buNone/>
            </a:pPr>
            <a:endParaRPr sz="1600" dirty="0"/>
          </a:p>
          <a:p>
            <a:pPr marL="685800" lvl="1" indent="-228600" algn="ctr" rtl="0">
              <a:lnSpc>
                <a:spcPct val="90000"/>
              </a:lnSpc>
              <a:spcBef>
                <a:spcPts val="500"/>
              </a:spcBef>
              <a:spcAft>
                <a:spcPts val="0"/>
              </a:spcAft>
              <a:buClr>
                <a:schemeClr val="dk1"/>
              </a:buClr>
              <a:buSzPts val="1600"/>
              <a:buFont typeface="Open Sans"/>
              <a:buNone/>
            </a:pPr>
            <a:r>
              <a:rPr lang="en-US" sz="1600" dirty="0"/>
              <a:t>	</a:t>
            </a:r>
            <a:endParaRPr dirty="0"/>
          </a:p>
          <a:p>
            <a:pPr marL="685800" lvl="1" indent="-228600" algn="ctr" rtl="0">
              <a:lnSpc>
                <a:spcPct val="90000"/>
              </a:lnSpc>
              <a:spcBef>
                <a:spcPts val="500"/>
              </a:spcBef>
              <a:spcAft>
                <a:spcPts val="0"/>
              </a:spcAft>
              <a:buClr>
                <a:schemeClr val="dk1"/>
              </a:buClr>
              <a:buSzPts val="1600"/>
              <a:buFont typeface="Open Sans"/>
              <a:buNone/>
            </a:pPr>
            <a:endParaRPr sz="1600" dirty="0"/>
          </a:p>
          <a:p>
            <a:pPr marL="685800" lvl="1" indent="-228600" algn="ctr" rtl="0">
              <a:lnSpc>
                <a:spcPct val="90000"/>
              </a:lnSpc>
              <a:spcBef>
                <a:spcPts val="500"/>
              </a:spcBef>
              <a:spcAft>
                <a:spcPts val="0"/>
              </a:spcAft>
              <a:buClr>
                <a:schemeClr val="dk1"/>
              </a:buClr>
              <a:buSzPts val="1600"/>
              <a:buFont typeface="Open Sans"/>
              <a:buNone/>
            </a:pPr>
            <a:r>
              <a:rPr lang="en-US" sz="1600" dirty="0"/>
              <a:t>Assumes b=10, 1M</a:t>
            </a:r>
            <a:r>
              <a:rPr lang="en-US" sz="1600" baseline="30000" dirty="0"/>
              <a:t> </a:t>
            </a:r>
            <a:r>
              <a:rPr lang="en-US" sz="1600" dirty="0"/>
              <a:t>nodes/sec, 1000 bytes/node</a:t>
            </a:r>
            <a:endParaRPr dirty="0"/>
          </a:p>
          <a:p>
            <a:pPr marL="685800" lvl="1" indent="-127000" algn="l" rtl="0">
              <a:lnSpc>
                <a:spcPct val="90000"/>
              </a:lnSpc>
              <a:spcBef>
                <a:spcPts val="500"/>
              </a:spcBef>
              <a:spcAft>
                <a:spcPts val="0"/>
              </a:spcAft>
              <a:buClr>
                <a:schemeClr val="dk1"/>
              </a:buClr>
              <a:buSzPts val="1600"/>
              <a:buNone/>
            </a:pPr>
            <a:endParaRPr sz="1600" dirty="0"/>
          </a:p>
          <a:p>
            <a:pPr marL="685800" lvl="1" indent="-101600" algn="l" rtl="0">
              <a:lnSpc>
                <a:spcPct val="90000"/>
              </a:lnSpc>
              <a:spcBef>
                <a:spcPts val="500"/>
              </a:spcBef>
              <a:spcAft>
                <a:spcPts val="0"/>
              </a:spcAft>
              <a:buClr>
                <a:schemeClr val="dk1"/>
              </a:buClr>
              <a:buSzPts val="2000"/>
              <a:buNone/>
            </a:pPr>
            <a:endParaRPr dirty="0"/>
          </a:p>
        </p:txBody>
      </p:sp>
      <p:sp>
        <p:nvSpPr>
          <p:cNvPr id="523" name="Google Shape;523;p3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graphicFrame>
        <p:nvGraphicFramePr>
          <p:cNvPr id="524" name="Google Shape;524;p33"/>
          <p:cNvGraphicFramePr/>
          <p:nvPr/>
        </p:nvGraphicFramePr>
        <p:xfrm>
          <a:off x="2536926" y="2708903"/>
          <a:ext cx="6858025" cy="2710215"/>
        </p:xfrm>
        <a:graphic>
          <a:graphicData uri="http://schemas.openxmlformats.org/drawingml/2006/table">
            <a:tbl>
              <a:tblPr>
                <a:noFill/>
                <a:tableStyleId>{15350BB5-6D5B-4689-8FFE-2A864A171139}</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3175">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DEPTH</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NODES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TIME</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MEMORY</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0.11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107  kilobytes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10.6 megabytes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6</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6</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8</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8</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 minutes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103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 hours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 terabytes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12</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13 days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petabytes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3380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dirty="0">
                          <a:solidFill>
                            <a:schemeClr val="dk1"/>
                          </a:solidFill>
                          <a:latin typeface="Times"/>
                          <a:ea typeface="Times"/>
                          <a:cs typeface="Times"/>
                          <a:sym typeface="Times"/>
                        </a:rPr>
                        <a:t>14</a:t>
                      </a:r>
                      <a:endParaRPr sz="1400" u="none" strike="noStrike" cap="none" dirty="0"/>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14</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3.5 years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dirty="0">
                          <a:solidFill>
                            <a:schemeClr val="dk1"/>
                          </a:solidFill>
                          <a:latin typeface="Times"/>
                          <a:ea typeface="Times"/>
                          <a:cs typeface="Times"/>
                          <a:sym typeface="Times"/>
                        </a:rPr>
                        <a:t>99 </a:t>
                      </a:r>
                      <a:r>
                        <a:rPr lang="en-US" sz="1600" b="1" i="0" u="none" strike="noStrike" cap="none" dirty="0" err="1">
                          <a:solidFill>
                            <a:schemeClr val="dk1"/>
                          </a:solidFill>
                          <a:latin typeface="Times"/>
                          <a:ea typeface="Times"/>
                          <a:cs typeface="Times"/>
                          <a:sym typeface="Times"/>
                        </a:rPr>
                        <a:t>petabytles</a:t>
                      </a:r>
                      <a:endParaRPr sz="1600" b="1" i="0" u="none" strike="noStrike" cap="none" dirty="0">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60415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Action Castle</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extLst>
      <p:ext uri="{BB962C8B-B14F-4D97-AF65-F5344CB8AC3E}">
        <p14:creationId xmlns:p14="http://schemas.microsoft.com/office/powerpoint/2010/main" val="363902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Open Sans"/>
              <a:buNone/>
            </a:pPr>
            <a:r>
              <a:rPr lang="en-US" sz="3600"/>
              <a:t>Art: Formulating a Search Problem</a:t>
            </a:r>
            <a:endParaRPr/>
          </a:p>
        </p:txBody>
      </p:sp>
      <p:sp>
        <p:nvSpPr>
          <p:cNvPr id="214" name="Google Shape;214;p1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Font typeface="Noto Sans Symbols"/>
              <a:buNone/>
            </a:pPr>
            <a:r>
              <a:rPr lang="en-US"/>
              <a:t>Decide:</a:t>
            </a:r>
            <a:endParaRPr/>
          </a:p>
          <a:p>
            <a:pPr marL="0" lvl="0" indent="0" algn="l" rtl="0">
              <a:lnSpc>
                <a:spcPct val="110000"/>
              </a:lnSpc>
              <a:spcBef>
                <a:spcPts val="1000"/>
              </a:spcBef>
              <a:spcAft>
                <a:spcPts val="0"/>
              </a:spcAft>
              <a:buClr>
                <a:schemeClr val="dk1"/>
              </a:buClr>
              <a:buSzPts val="2000"/>
              <a:buNone/>
            </a:pPr>
            <a:r>
              <a:rPr lang="en-US"/>
              <a:t>Which properties matter &amp; how to represent</a:t>
            </a:r>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Initial State, Goal State, Possible Intermediate States</a:t>
            </a:r>
            <a:endParaRPr>
              <a:solidFill>
                <a:schemeClr val="dk1"/>
              </a:solidFill>
            </a:endParaRPr>
          </a:p>
          <a:p>
            <a:pPr marL="0" lvl="0" indent="0" algn="l" rtl="0">
              <a:lnSpc>
                <a:spcPct val="110000"/>
              </a:lnSpc>
              <a:spcBef>
                <a:spcPts val="1000"/>
              </a:spcBef>
              <a:spcAft>
                <a:spcPts val="0"/>
              </a:spcAft>
              <a:buClr>
                <a:schemeClr val="dk1"/>
              </a:buClr>
              <a:buSzPts val="2000"/>
              <a:buNone/>
            </a:pPr>
            <a:r>
              <a:rPr lang="en-US">
                <a:solidFill>
                  <a:schemeClr val="dk1"/>
                </a:solidFill>
              </a:rPr>
              <a:t>Which actions are possible &amp; how to represent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Operator Set: Actions and Transition Model</a:t>
            </a:r>
            <a:endParaRPr>
              <a:solidFill>
                <a:schemeClr val="dk1"/>
              </a:solidFill>
            </a:endParaRPr>
          </a:p>
          <a:p>
            <a:pPr marL="0" lvl="0" indent="0" algn="l" rtl="0">
              <a:lnSpc>
                <a:spcPct val="90000"/>
              </a:lnSpc>
              <a:spcBef>
                <a:spcPts val="1000"/>
              </a:spcBef>
              <a:spcAft>
                <a:spcPts val="0"/>
              </a:spcAft>
              <a:buClr>
                <a:schemeClr val="dk1"/>
              </a:buClr>
              <a:buSzPts val="2000"/>
              <a:buNone/>
            </a:pPr>
            <a:r>
              <a:rPr lang="en-US">
                <a:solidFill>
                  <a:schemeClr val="dk1"/>
                </a:solidFill>
              </a:rPr>
              <a:t>Which action is next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Path Cost Function</a:t>
            </a:r>
            <a:endParaRPr>
              <a:solidFill>
                <a:schemeClr val="dk1"/>
              </a:solidFill>
            </a:endParaRPr>
          </a:p>
          <a:p>
            <a:pPr marL="685800" lvl="1" indent="-101600" algn="l" rtl="0">
              <a:lnSpc>
                <a:spcPct val="90000"/>
              </a:lnSpc>
              <a:spcBef>
                <a:spcPts val="500"/>
              </a:spcBef>
              <a:spcAft>
                <a:spcPts val="0"/>
              </a:spcAft>
              <a:buClr>
                <a:schemeClr val="dk1"/>
              </a:buClr>
              <a:buSzPts val="2000"/>
              <a:buNone/>
            </a:pPr>
            <a:endParaRPr>
              <a:solidFill>
                <a:schemeClr val="accent2"/>
              </a:solidFill>
            </a:endParaRPr>
          </a:p>
          <a:p>
            <a:pPr marL="0" lvl="0" indent="0" algn="l" rtl="0">
              <a:lnSpc>
                <a:spcPct val="90000"/>
              </a:lnSpc>
              <a:spcBef>
                <a:spcPts val="1000"/>
              </a:spcBef>
              <a:spcAft>
                <a:spcPts val="0"/>
              </a:spcAft>
              <a:buClr>
                <a:schemeClr val="accent2"/>
              </a:buClr>
              <a:buSzPts val="2000"/>
              <a:buNone/>
            </a:pPr>
            <a:r>
              <a:rPr lang="en-US" b="1">
                <a:solidFill>
                  <a:srgbClr val="DD8801"/>
                </a:solidFill>
              </a:rPr>
              <a:t>Formulation greatly affects combinatorics of search space and therefore </a:t>
            </a:r>
            <a:br>
              <a:rPr lang="en-US" b="1">
                <a:solidFill>
                  <a:srgbClr val="DD8801"/>
                </a:solidFill>
              </a:rPr>
            </a:br>
            <a:r>
              <a:rPr lang="en-US" b="1">
                <a:solidFill>
                  <a:srgbClr val="DD8801"/>
                </a:solidFill>
              </a:rPr>
              <a:t>speed of search</a:t>
            </a:r>
            <a:endParaRPr b="1">
              <a:solidFill>
                <a:srgbClr val="DD8801"/>
              </a:solidFill>
            </a:endParaRPr>
          </a:p>
        </p:txBody>
      </p:sp>
      <p:sp>
        <p:nvSpPr>
          <p:cNvPr id="215" name="Google Shape;215;p1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216" name="Google Shape;216;p1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BC13F4-36D7-7B40-B200-11AD7B5F97CF}"/>
              </a:ext>
            </a:extLst>
          </p:cNvPr>
          <p:cNvPicPr>
            <a:picLocks noChangeAspect="1"/>
          </p:cNvPicPr>
          <p:nvPr/>
        </p:nvPicPr>
        <p:blipFill>
          <a:blip r:embed="rId3"/>
          <a:stretch>
            <a:fillRect/>
          </a:stretch>
        </p:blipFill>
        <p:spPr>
          <a:xfrm>
            <a:off x="5189846" y="-376518"/>
            <a:ext cx="8112547" cy="7252447"/>
          </a:xfrm>
          <a:prstGeom prst="rect">
            <a:avLst/>
          </a:prstGeom>
        </p:spPr>
      </p:pic>
      <p:sp>
        <p:nvSpPr>
          <p:cNvPr id="2" name="Title 1">
            <a:extLst>
              <a:ext uri="{FF2B5EF4-FFF2-40B4-BE49-F238E27FC236}">
                <a16:creationId xmlns:a16="http://schemas.microsoft.com/office/drawing/2014/main" id="{E5333969-41DC-3143-9A56-6B1C4F26EC14}"/>
              </a:ext>
            </a:extLst>
          </p:cNvPr>
          <p:cNvSpPr>
            <a:spLocks noGrp="1"/>
          </p:cNvSpPr>
          <p:nvPr>
            <p:ph type="title"/>
          </p:nvPr>
        </p:nvSpPr>
        <p:spPr/>
        <p:txBody>
          <a:bodyPr/>
          <a:lstStyle/>
          <a:p>
            <a:r>
              <a:rPr lang="en-US" dirty="0"/>
              <a:t>Action Castle Map Navigation</a:t>
            </a:r>
          </a:p>
        </p:txBody>
      </p:sp>
      <p:sp>
        <p:nvSpPr>
          <p:cNvPr id="3" name="Text Placeholder 2">
            <a:extLst>
              <a:ext uri="{FF2B5EF4-FFF2-40B4-BE49-F238E27FC236}">
                <a16:creationId xmlns:a16="http://schemas.microsoft.com/office/drawing/2014/main" id="{7840E3E4-0E42-8648-BF98-B5D68874AE73}"/>
              </a:ext>
            </a:extLst>
          </p:cNvPr>
          <p:cNvSpPr>
            <a:spLocks noGrp="1"/>
          </p:cNvSpPr>
          <p:nvPr>
            <p:ph type="body" idx="1"/>
          </p:nvPr>
        </p:nvSpPr>
        <p:spPr>
          <a:xfrm>
            <a:off x="399673" y="1420265"/>
            <a:ext cx="6485221" cy="4793836"/>
          </a:xfrm>
        </p:spPr>
        <p:txBody>
          <a:bodyPr>
            <a:normAutofit/>
          </a:bodyPr>
          <a:lstStyle/>
          <a:p>
            <a:pPr marL="0" indent="0">
              <a:spcBef>
                <a:spcPts val="0"/>
              </a:spcBef>
              <a:buSzPts val="2000"/>
            </a:pPr>
            <a:r>
              <a:rPr lang="en-US" dirty="0"/>
              <a:t>Let’s consider the sub-task of navigating from one location to another.</a:t>
            </a:r>
          </a:p>
          <a:p>
            <a:pPr marL="0" indent="0">
              <a:spcBef>
                <a:spcPts val="0"/>
              </a:spcBef>
              <a:buSzPts val="2000"/>
            </a:pPr>
            <a:endParaRPr lang="en-US" dirty="0"/>
          </a:p>
          <a:p>
            <a:pPr marL="0" lvl="0" indent="0">
              <a:spcBef>
                <a:spcPts val="0"/>
              </a:spcBef>
              <a:buSzPts val="2000"/>
            </a:pPr>
            <a:r>
              <a:rPr lang="en-US" dirty="0"/>
              <a:t>Formulate the </a:t>
            </a:r>
            <a:r>
              <a:rPr lang="en-US" b="1" i="1" dirty="0">
                <a:solidFill>
                  <a:srgbClr val="E69138"/>
                </a:solidFill>
              </a:rPr>
              <a:t>search</a:t>
            </a:r>
            <a:r>
              <a:rPr lang="en-US" b="1" dirty="0">
                <a:solidFill>
                  <a:srgbClr val="E69138"/>
                </a:solidFill>
              </a:rPr>
              <a:t> </a:t>
            </a:r>
            <a:r>
              <a:rPr lang="en-US" b="1" i="1" dirty="0">
                <a:solidFill>
                  <a:srgbClr val="E69138"/>
                </a:solidFill>
              </a:rPr>
              <a:t>problem</a:t>
            </a:r>
            <a:endParaRPr lang="en-US" b="1" dirty="0">
              <a:solidFill>
                <a:srgbClr val="E69138"/>
              </a:solidFill>
            </a:endParaRPr>
          </a:p>
          <a:p>
            <a:pPr marL="685800" lvl="1" indent="-228600">
              <a:spcBef>
                <a:spcPts val="1100"/>
              </a:spcBef>
              <a:buSzPts val="2100"/>
            </a:pPr>
            <a:r>
              <a:rPr lang="en-US" sz="2100" dirty="0"/>
              <a:t>States: locations in the game</a:t>
            </a:r>
            <a:endParaRPr lang="en-US" dirty="0"/>
          </a:p>
          <a:p>
            <a:pPr marL="685800" lvl="1" indent="-228600">
              <a:spcBef>
                <a:spcPts val="1100"/>
              </a:spcBef>
              <a:buSzPts val="2100"/>
            </a:pPr>
            <a:r>
              <a:rPr lang="en-US" sz="2100" dirty="0"/>
              <a:t>Actions: move between connected locations</a:t>
            </a:r>
            <a:endParaRPr lang="en-US" dirty="0"/>
          </a:p>
          <a:p>
            <a:pPr marL="685800" lvl="1" indent="-228600">
              <a:spcBef>
                <a:spcPts val="1100"/>
              </a:spcBef>
              <a:buSzPts val="2100"/>
            </a:pPr>
            <a:r>
              <a:rPr lang="en-US" sz="2100" dirty="0"/>
              <a:t>Goal: move to a particular location like the </a:t>
            </a:r>
            <a:r>
              <a:rPr lang="en-US" sz="2100" b="1" dirty="0"/>
              <a:t>Throne Room</a:t>
            </a:r>
            <a:endParaRPr lang="en-US" sz="2100" dirty="0"/>
          </a:p>
          <a:p>
            <a:pPr marL="685800" lvl="1" indent="-228600">
              <a:spcBef>
                <a:spcPts val="1100"/>
              </a:spcBef>
              <a:buSzPts val="2100"/>
            </a:pPr>
            <a:r>
              <a:rPr lang="en-US" sz="2100" dirty="0"/>
              <a:t>Performance measure: minimize number of moves to arrive at the goal</a:t>
            </a:r>
            <a:endParaRPr lang="en-US" dirty="0"/>
          </a:p>
          <a:p>
            <a:pPr marL="0" lvl="0" indent="0">
              <a:spcBef>
                <a:spcPts val="1600"/>
              </a:spcBef>
              <a:buSzPts val="2000"/>
            </a:pPr>
            <a:r>
              <a:rPr lang="en-US" dirty="0"/>
              <a:t>Find a </a:t>
            </a:r>
            <a:r>
              <a:rPr lang="en-US" b="1" i="1" dirty="0">
                <a:solidFill>
                  <a:srgbClr val="E69138"/>
                </a:solidFill>
              </a:rPr>
              <a:t>solution</a:t>
            </a:r>
            <a:endParaRPr lang="en-US" b="1" dirty="0">
              <a:solidFill>
                <a:srgbClr val="E69138"/>
              </a:solidFill>
            </a:endParaRPr>
          </a:p>
          <a:p>
            <a:pPr marL="685800" lvl="1" indent="-228600">
              <a:spcBef>
                <a:spcPts val="1100"/>
              </a:spcBef>
              <a:spcAft>
                <a:spcPts val="600"/>
              </a:spcAft>
              <a:buSzPts val="2100"/>
            </a:pPr>
            <a:r>
              <a:rPr lang="en-US" sz="2100" dirty="0"/>
              <a:t>Algorithm that returns sequence of actions to get from the start sate to the goal.</a:t>
            </a:r>
            <a:endParaRPr lang="en-US" dirty="0"/>
          </a:p>
        </p:txBody>
      </p:sp>
    </p:spTree>
    <p:extLst>
      <p:ext uri="{BB962C8B-B14F-4D97-AF65-F5344CB8AC3E}">
        <p14:creationId xmlns:p14="http://schemas.microsoft.com/office/powerpoint/2010/main" val="46007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Review of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solidFill>
                  <a:srgbClr val="D8D8D8"/>
                </a:solidFill>
              </a:rPr>
              <a:t>AIMA 3.1-3.3</a:t>
            </a:r>
            <a:endParaRPr dirty="0">
              <a:solidFill>
                <a:srgbClr val="D8D8D8"/>
              </a:solidFill>
            </a:endParaRPr>
          </a:p>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9E6E36D-5C75-4E48-A0A2-8D30E1D6C6AB}"/>
              </a:ext>
            </a:extLst>
          </p:cNvPr>
          <p:cNvPicPr>
            <a:picLocks noChangeAspect="1"/>
          </p:cNvPicPr>
          <p:nvPr/>
        </p:nvPicPr>
        <p:blipFill>
          <a:blip r:embed="rId2"/>
          <a:stretch>
            <a:fillRect/>
          </a:stretch>
        </p:blipFill>
        <p:spPr>
          <a:xfrm>
            <a:off x="0" y="0"/>
            <a:ext cx="16104056" cy="6858001"/>
          </a:xfrm>
          <a:prstGeom prst="rect">
            <a:avLst/>
          </a:prstGeom>
        </p:spPr>
      </p:pic>
      <p:sp>
        <p:nvSpPr>
          <p:cNvPr id="9" name="Google Shape;75;g92b3bf485b_0_0">
            <a:extLst>
              <a:ext uri="{FF2B5EF4-FFF2-40B4-BE49-F238E27FC236}">
                <a16:creationId xmlns:a16="http://schemas.microsoft.com/office/drawing/2014/main" id="{2152F3C1-A447-B14E-B4B4-D64BB2402203}"/>
              </a:ext>
            </a:extLst>
          </p:cNvPr>
          <p:cNvSpPr/>
          <p:nvPr/>
        </p:nvSpPr>
        <p:spPr>
          <a:xfrm>
            <a:off x="5709503" y="64852"/>
            <a:ext cx="5872896" cy="713676"/>
          </a:xfrm>
          <a:prstGeom prst="wedgeRoundRectCallout">
            <a:avLst>
              <a:gd name="adj1" fmla="val -91321"/>
              <a:gd name="adj2" fmla="val 7705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The frontier tracks order of unexpanded search nodes. Here we’re using a FIFO queue</a:t>
            </a:r>
            <a:endParaRPr sz="2000" b="1"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EC73D445-9F4D-6D42-B8EC-BD9021F6BD70}"/>
              </a:ext>
            </a:extLst>
          </p:cNvPr>
          <p:cNvSpPr/>
          <p:nvPr/>
        </p:nvSpPr>
        <p:spPr>
          <a:xfrm>
            <a:off x="5907305" y="958175"/>
            <a:ext cx="2957835" cy="953309"/>
          </a:xfrm>
          <a:prstGeom prst="wedgeRoundRectCallout">
            <a:avLst>
              <a:gd name="adj1" fmla="val -114040"/>
              <a:gd name="adj2" fmla="val 237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The visited dictionary prevents us from revising states.</a:t>
            </a:r>
            <a:endParaRPr sz="2000" b="1" i="0" u="none" strike="noStrike" cap="none"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48B1FEE9-52A7-6A4D-9A19-429E42E593C5}"/>
              </a:ext>
            </a:extLst>
          </p:cNvPr>
          <p:cNvSpPr/>
          <p:nvPr/>
        </p:nvSpPr>
        <p:spPr>
          <a:xfrm>
            <a:off x="6595353" y="2092910"/>
            <a:ext cx="5771001" cy="776747"/>
          </a:xfrm>
          <a:prstGeom prst="wedgeRoundRectCallout">
            <a:avLst>
              <a:gd name="adj1" fmla="val -73472"/>
              <a:gd name="adj2" fmla="val 5427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b="1" dirty="0" err="1">
                <a:latin typeface="Open Sans"/>
                <a:ea typeface="Open Sans"/>
                <a:cs typeface="Open Sans"/>
                <a:sym typeface="Open Sans"/>
              </a:rPr>
              <a:t>get_available_actions</a:t>
            </a:r>
            <a:r>
              <a:rPr lang="en-US" sz="2000" b="1" dirty="0">
                <a:latin typeface="Open Sans"/>
                <a:ea typeface="Open Sans"/>
                <a:cs typeface="Open Sans"/>
                <a:sym typeface="Open Sans"/>
              </a:rPr>
              <a:t>() to return all commands that could be used here.</a:t>
            </a:r>
            <a:endParaRPr sz="2000" b="1" i="0" u="none" strike="noStrike" cap="none" dirty="0">
              <a:latin typeface="Open Sans"/>
              <a:ea typeface="Open Sans"/>
              <a:cs typeface="Open Sans"/>
              <a:sym typeface="Open Sans"/>
            </a:endParaRPr>
          </a:p>
        </p:txBody>
      </p:sp>
      <p:sp>
        <p:nvSpPr>
          <p:cNvPr id="17" name="Google Shape;75;g92b3bf485b_0_0">
            <a:extLst>
              <a:ext uri="{FF2B5EF4-FFF2-40B4-BE49-F238E27FC236}">
                <a16:creationId xmlns:a16="http://schemas.microsoft.com/office/drawing/2014/main" id="{2C85DF37-4C02-B146-BB18-2E8F9714C412}"/>
              </a:ext>
            </a:extLst>
          </p:cNvPr>
          <p:cNvSpPr/>
          <p:nvPr/>
        </p:nvSpPr>
        <p:spPr>
          <a:xfrm>
            <a:off x="6880698" y="3917659"/>
            <a:ext cx="5311302" cy="953309"/>
          </a:xfrm>
          <a:prstGeom prst="wedgeRoundRectCallout">
            <a:avLst>
              <a:gd name="adj1" fmla="val -97689"/>
              <a:gd name="adj2" fmla="val 22630"/>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dirty="0">
                <a:latin typeface="Open Sans"/>
                <a:ea typeface="Open Sans"/>
                <a:cs typeface="Open Sans"/>
                <a:sym typeface="Open Sans"/>
              </a:rPr>
              <a:t>The parser can execute this command to get the resulting state.</a:t>
            </a:r>
            <a:endParaRPr sz="2000" b="1" i="0" u="none" strike="noStrike" cap="none" dirty="0">
              <a:latin typeface="Open Sans"/>
              <a:ea typeface="Open Sans"/>
              <a:cs typeface="Open Sans"/>
              <a:sym typeface="Open Sans"/>
            </a:endParaRPr>
          </a:p>
        </p:txBody>
      </p:sp>
      <p:sp>
        <p:nvSpPr>
          <p:cNvPr id="18" name="Google Shape;75;g92b3bf485b_0_0">
            <a:extLst>
              <a:ext uri="{FF2B5EF4-FFF2-40B4-BE49-F238E27FC236}">
                <a16:creationId xmlns:a16="http://schemas.microsoft.com/office/drawing/2014/main" id="{0E50E9B8-CA57-7C48-B8D7-98ADA64969DA}"/>
              </a:ext>
            </a:extLst>
          </p:cNvPr>
          <p:cNvSpPr/>
          <p:nvPr/>
        </p:nvSpPr>
        <p:spPr>
          <a:xfrm>
            <a:off x="6880698" y="5021466"/>
            <a:ext cx="5311302" cy="953309"/>
          </a:xfrm>
          <a:prstGeom prst="wedgeRoundRectCallout">
            <a:avLst>
              <a:gd name="adj1" fmla="val -91440"/>
              <a:gd name="adj2" fmla="val 6263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dirty="0">
                <a:latin typeface="Open Sans"/>
                <a:ea typeface="Open Sans"/>
                <a:cs typeface="Open Sans"/>
                <a:sym typeface="Open Sans"/>
              </a:rPr>
              <a:t>Check to see if this state satisfies the goal test, if so, return the command sequence that got us here. </a:t>
            </a:r>
            <a:endParaRPr sz="2000" b="1" i="0" u="none" strike="noStrike" cap="none" dirty="0">
              <a:latin typeface="Open Sans"/>
              <a:ea typeface="Open Sans"/>
              <a:cs typeface="Open Sans"/>
              <a:sym typeface="Open Sans"/>
            </a:endParaRPr>
          </a:p>
        </p:txBody>
      </p:sp>
      <p:sp>
        <p:nvSpPr>
          <p:cNvPr id="19" name="Google Shape;75;g92b3bf485b_0_0">
            <a:extLst>
              <a:ext uri="{FF2B5EF4-FFF2-40B4-BE49-F238E27FC236}">
                <a16:creationId xmlns:a16="http://schemas.microsoft.com/office/drawing/2014/main" id="{D0A06204-4208-4248-AF01-62B901DCAAFB}"/>
              </a:ext>
            </a:extLst>
          </p:cNvPr>
          <p:cNvSpPr/>
          <p:nvPr/>
        </p:nvSpPr>
        <p:spPr>
          <a:xfrm>
            <a:off x="8984488" y="958174"/>
            <a:ext cx="3397387" cy="953309"/>
          </a:xfrm>
          <a:prstGeom prst="wedgeRoundRectCallout">
            <a:avLst>
              <a:gd name="adj1" fmla="val -43828"/>
              <a:gd name="adj2" fmla="val -6946"/>
              <a:gd name="adj3" fmla="val 0"/>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TODO: implement </a:t>
            </a:r>
            <a:r>
              <a:rPr lang="en-US" sz="2000" b="1" i="0" u="none" strike="noStrike" cap="none" dirty="0" err="1">
                <a:latin typeface="Open Sans"/>
                <a:ea typeface="Open Sans"/>
                <a:cs typeface="Open Sans"/>
                <a:sym typeface="Open Sans"/>
              </a:rPr>
              <a:t>get_state</a:t>
            </a:r>
            <a:r>
              <a:rPr lang="en-US" sz="2000" b="1" i="0" u="none" strike="noStrike" cap="none" dirty="0">
                <a:latin typeface="Open Sans"/>
                <a:ea typeface="Open Sans"/>
                <a:cs typeface="Open Sans"/>
                <a:sym typeface="Open Sans"/>
              </a:rPr>
              <a:t>()</a:t>
            </a:r>
            <a:endParaRPr sz="2000" b="1" i="0" u="none" strike="noStrike" cap="none" dirty="0">
              <a:latin typeface="Open Sans"/>
              <a:ea typeface="Open Sans"/>
              <a:cs typeface="Open Sans"/>
              <a:sym typeface="Open Sans"/>
            </a:endParaRPr>
          </a:p>
        </p:txBody>
      </p:sp>
      <p:sp>
        <p:nvSpPr>
          <p:cNvPr id="20" name="Google Shape;75;g92b3bf485b_0_0">
            <a:extLst>
              <a:ext uri="{FF2B5EF4-FFF2-40B4-BE49-F238E27FC236}">
                <a16:creationId xmlns:a16="http://schemas.microsoft.com/office/drawing/2014/main" id="{993256A2-9382-3147-84CA-FEDD3663BEC3}"/>
              </a:ext>
            </a:extLst>
          </p:cNvPr>
          <p:cNvSpPr/>
          <p:nvPr/>
        </p:nvSpPr>
        <p:spPr>
          <a:xfrm>
            <a:off x="7964361" y="6068151"/>
            <a:ext cx="4401994" cy="724997"/>
          </a:xfrm>
          <a:prstGeom prst="wedgeRoundRectCallout">
            <a:avLst>
              <a:gd name="adj1" fmla="val -27336"/>
              <a:gd name="adj2" fmla="val 39312"/>
              <a:gd name="adj3" fmla="val 0"/>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TODO: implement </a:t>
            </a:r>
            <a:r>
              <a:rPr lang="en-US" sz="2000" b="1" i="0" u="none" strike="noStrike" cap="none" dirty="0" err="1">
                <a:latin typeface="Open Sans"/>
                <a:ea typeface="Open Sans"/>
                <a:cs typeface="Open Sans"/>
                <a:sym typeface="Open Sans"/>
              </a:rPr>
              <a:t>goal_test</a:t>
            </a:r>
            <a:r>
              <a:rPr lang="en-US" sz="2000" b="1" i="0" u="none" strike="noStrike" cap="none" dirty="0">
                <a:latin typeface="Open Sans"/>
                <a:ea typeface="Open Sans"/>
                <a:cs typeface="Open Sans"/>
                <a:sym typeface="Open Sans"/>
              </a:rPr>
              <a:t>()</a:t>
            </a:r>
            <a:endParaRPr sz="2000" b="1" i="0" u="none" strike="noStrike" cap="none" dirty="0">
              <a:latin typeface="Open Sans"/>
              <a:ea typeface="Open Sans"/>
              <a:cs typeface="Open Sans"/>
              <a:sym typeface="Open Sans"/>
            </a:endParaRPr>
          </a:p>
        </p:txBody>
      </p:sp>
      <p:sp>
        <p:nvSpPr>
          <p:cNvPr id="22" name="Google Shape;75;g92b3bf485b_0_0">
            <a:extLst>
              <a:ext uri="{FF2B5EF4-FFF2-40B4-BE49-F238E27FC236}">
                <a16:creationId xmlns:a16="http://schemas.microsoft.com/office/drawing/2014/main" id="{7F15D136-E228-7942-810E-0F7ABB9AC29E}"/>
              </a:ext>
            </a:extLst>
          </p:cNvPr>
          <p:cNvSpPr/>
          <p:nvPr/>
        </p:nvSpPr>
        <p:spPr>
          <a:xfrm>
            <a:off x="6880698" y="2938236"/>
            <a:ext cx="5485656" cy="776748"/>
          </a:xfrm>
          <a:prstGeom prst="wedgeRoundRectCallout">
            <a:avLst>
              <a:gd name="adj1" fmla="val -43828"/>
              <a:gd name="adj2" fmla="val -6946"/>
              <a:gd name="adj3" fmla="val 0"/>
            </a:avLst>
          </a:prstGeom>
          <a:solidFill>
            <a:schemeClr val="accent5"/>
          </a:solidFill>
          <a:ln>
            <a:noFill/>
          </a:ln>
        </p:spPr>
        <p:txBody>
          <a:bodyPr spcFirstLastPara="1" wrap="square" lIns="91425" tIns="91425" rIns="91425" bIns="91425" anchor="ctr" anchorCtr="0">
            <a:noAutofit/>
          </a:bodyPr>
          <a:lstStyle/>
          <a:p>
            <a:pPr lvl="0" algn="ctr">
              <a:buSzPts val="2500"/>
            </a:pPr>
            <a:r>
              <a:rPr lang="en-US" sz="2000" b="1" i="0" u="none" strike="noStrike" cap="none" dirty="0">
                <a:latin typeface="Open Sans"/>
                <a:ea typeface="Open Sans"/>
                <a:cs typeface="Open Sans"/>
                <a:sym typeface="Open Sans"/>
              </a:rPr>
              <a:t>TODO: implement </a:t>
            </a:r>
            <a:r>
              <a:rPr lang="en-US" sz="2000" b="1" dirty="0" err="1">
                <a:latin typeface="Open Sans"/>
                <a:ea typeface="Open Sans"/>
                <a:cs typeface="Open Sans"/>
                <a:sym typeface="Open Sans"/>
              </a:rPr>
              <a:t>get_available_actions</a:t>
            </a:r>
            <a:r>
              <a:rPr lang="en-US" sz="2000" b="1" dirty="0">
                <a:latin typeface="Open Sans"/>
                <a:ea typeface="Open Sans"/>
                <a:cs typeface="Open Sans"/>
                <a:sym typeface="Open Sans"/>
              </a:rPr>
              <a:t>() </a:t>
            </a:r>
            <a:endParaRPr sz="20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7641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7" grpId="0" animBg="1"/>
      <p:bldP spid="18" grpId="0" animBg="1"/>
      <p:bldP spid="19" grpId="0" animBg="1"/>
      <p:bldP spid="20"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B4572-E109-2747-AAB6-49D3CAD54B04}"/>
              </a:ext>
            </a:extLst>
          </p:cNvPr>
          <p:cNvPicPr>
            <a:picLocks noChangeAspect="1"/>
          </p:cNvPicPr>
          <p:nvPr/>
        </p:nvPicPr>
        <p:blipFill>
          <a:blip r:embed="rId2"/>
          <a:stretch>
            <a:fillRect/>
          </a:stretch>
        </p:blipFill>
        <p:spPr>
          <a:xfrm>
            <a:off x="0" y="0"/>
            <a:ext cx="16104056" cy="6858001"/>
          </a:xfrm>
          <a:prstGeom prst="rect">
            <a:avLst/>
          </a:prstGeom>
        </p:spPr>
      </p:pic>
      <p:sp>
        <p:nvSpPr>
          <p:cNvPr id="12" name="Google Shape;75;g92b3bf485b_0_0">
            <a:extLst>
              <a:ext uri="{FF2B5EF4-FFF2-40B4-BE49-F238E27FC236}">
                <a16:creationId xmlns:a16="http://schemas.microsoft.com/office/drawing/2014/main" id="{DEC9FFCF-D418-0A42-9C0E-D202693C410B}"/>
              </a:ext>
            </a:extLst>
          </p:cNvPr>
          <p:cNvSpPr/>
          <p:nvPr/>
        </p:nvSpPr>
        <p:spPr>
          <a:xfrm>
            <a:off x="6215343" y="759023"/>
            <a:ext cx="4767186" cy="713676"/>
          </a:xfrm>
          <a:prstGeom prst="wedgeRoundRectCallout">
            <a:avLst>
              <a:gd name="adj1" fmla="val -87602"/>
              <a:gd name="adj2" fmla="val 11602"/>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We can store multiple objects on the frontier as a tuple.</a:t>
            </a:r>
            <a:endParaRPr sz="2000" b="1" i="0" u="none" strike="noStrike" cap="none"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4CE9AB88-575A-224B-9D1F-D82AFCA1CDA0}"/>
              </a:ext>
            </a:extLst>
          </p:cNvPr>
          <p:cNvSpPr/>
          <p:nvPr/>
        </p:nvSpPr>
        <p:spPr>
          <a:xfrm>
            <a:off x="5841467" y="1802100"/>
            <a:ext cx="6415384" cy="841500"/>
          </a:xfrm>
          <a:prstGeom prst="wedgeRoundRectCallout">
            <a:avLst>
              <a:gd name="adj1" fmla="val -87662"/>
              <a:gd name="adj2" fmla="val -35314"/>
              <a:gd name="adj3" fmla="val 0"/>
            </a:avLst>
          </a:prstGeom>
          <a:solidFill>
            <a:schemeClr val="accent3"/>
          </a:solidFill>
          <a:ln>
            <a:noFill/>
          </a:ln>
        </p:spPr>
        <p:txBody>
          <a:bodyPr spcFirstLastPara="1" wrap="square" lIns="91425" tIns="91425" rIns="91425" bIns="91425" anchor="ctr" anchorCtr="0">
            <a:noAutofit/>
          </a:bodyPr>
          <a:lstStyle/>
          <a:p>
            <a:pPr lvl="0" algn="ctr">
              <a:buSzPts val="2500"/>
            </a:pPr>
            <a:r>
              <a:rPr lang="en-US" sz="2000" b="1" i="0" u="none" strike="noStrike" cap="none" dirty="0">
                <a:latin typeface="Open Sans"/>
                <a:ea typeface="Open Sans"/>
                <a:cs typeface="Open Sans"/>
                <a:sym typeface="Open Sans"/>
              </a:rPr>
              <a:t>Tip: T</a:t>
            </a:r>
            <a:r>
              <a:rPr lang="en-US" sz="2000" b="1" dirty="0">
                <a:latin typeface="Open Sans"/>
                <a:ea typeface="Open Sans"/>
                <a:cs typeface="Open Sans"/>
                <a:sym typeface="Open Sans"/>
              </a:rPr>
              <a:t>o be used a key in the dictionary </a:t>
            </a:r>
            <a:r>
              <a:rPr lang="en-US" sz="2000" b="1" i="0" u="none" strike="noStrike" cap="none" dirty="0" err="1">
                <a:latin typeface="Open Sans"/>
                <a:ea typeface="Open Sans"/>
                <a:cs typeface="Open Sans"/>
                <a:sym typeface="Open Sans"/>
              </a:rPr>
              <a:t>get_state</a:t>
            </a:r>
            <a:r>
              <a:rPr lang="en-US" sz="2000" b="1" i="0" u="none" strike="noStrike" cap="none" dirty="0">
                <a:latin typeface="Open Sans"/>
                <a:ea typeface="Open Sans"/>
                <a:cs typeface="Open Sans"/>
                <a:sym typeface="Open Sans"/>
              </a:rPr>
              <a:t>() must return an immutable object</a:t>
            </a:r>
          </a:p>
        </p:txBody>
      </p:sp>
      <p:sp>
        <p:nvSpPr>
          <p:cNvPr id="16" name="Google Shape;75;g92b3bf485b_0_0">
            <a:extLst>
              <a:ext uri="{FF2B5EF4-FFF2-40B4-BE49-F238E27FC236}">
                <a16:creationId xmlns:a16="http://schemas.microsoft.com/office/drawing/2014/main" id="{6FFF8640-755A-E844-A24A-360C112F0151}"/>
              </a:ext>
            </a:extLst>
          </p:cNvPr>
          <p:cNvSpPr/>
          <p:nvPr/>
        </p:nvSpPr>
        <p:spPr>
          <a:xfrm>
            <a:off x="5976028" y="3564613"/>
            <a:ext cx="3232826" cy="439997"/>
          </a:xfrm>
          <a:prstGeom prst="wedgeRoundRectCallout">
            <a:avLst>
              <a:gd name="adj1" fmla="val -80594"/>
              <a:gd name="adj2" fmla="val 24013"/>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use </a:t>
            </a:r>
            <a:r>
              <a:rPr lang="en-US" sz="2000" b="1" i="0" u="none" strike="noStrike" cap="none" dirty="0" err="1">
                <a:latin typeface="Open Sans"/>
                <a:ea typeface="Open Sans"/>
                <a:cs typeface="Open Sans"/>
                <a:sym typeface="Open Sans"/>
              </a:rPr>
              <a:t>deepcopy</a:t>
            </a:r>
            <a:r>
              <a:rPr lang="en-US" sz="2000" b="1" i="0" u="none" strike="noStrike" cap="none" dirty="0">
                <a:latin typeface="Open Sans"/>
                <a:ea typeface="Open Sans"/>
                <a:cs typeface="Open Sans"/>
                <a:sym typeface="Open Sans"/>
              </a:rPr>
              <a:t> here</a:t>
            </a:r>
          </a:p>
        </p:txBody>
      </p:sp>
      <p:sp>
        <p:nvSpPr>
          <p:cNvPr id="11" name="Google Shape;75;g92b3bf485b_0_0">
            <a:extLst>
              <a:ext uri="{FF2B5EF4-FFF2-40B4-BE49-F238E27FC236}">
                <a16:creationId xmlns:a16="http://schemas.microsoft.com/office/drawing/2014/main" id="{1F10E824-3B20-A24E-ACF8-17C10CE8E483}"/>
              </a:ext>
            </a:extLst>
          </p:cNvPr>
          <p:cNvSpPr/>
          <p:nvPr/>
        </p:nvSpPr>
        <p:spPr>
          <a:xfrm>
            <a:off x="6445770" y="5403715"/>
            <a:ext cx="5216066" cy="841499"/>
          </a:xfrm>
          <a:prstGeom prst="wedgeRoundRectCallout">
            <a:avLst>
              <a:gd name="adj1" fmla="val -80594"/>
              <a:gd name="adj2" fmla="val 24013"/>
              <a:gd name="adj3" fmla="val 0"/>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dirty="0">
                <a:latin typeface="Open Sans"/>
                <a:ea typeface="Open Sans"/>
                <a:cs typeface="Open Sans"/>
                <a:sym typeface="Open Sans"/>
              </a:rPr>
              <a:t>Tip: For BFS, apply the goal test before putting the new item on the frontier</a:t>
            </a:r>
          </a:p>
        </p:txBody>
      </p:sp>
    </p:spTree>
    <p:extLst>
      <p:ext uri="{BB962C8B-B14F-4D97-AF65-F5344CB8AC3E}">
        <p14:creationId xmlns:p14="http://schemas.microsoft.com/office/powerpoint/2010/main" val="270950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Action Castle</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dirty="0"/>
              <a:t>Let’s consider the full game.</a:t>
            </a:r>
          </a:p>
          <a:p>
            <a:endParaRPr lang="en-US" b="1" dirty="0"/>
          </a:p>
          <a:p>
            <a:r>
              <a:rPr lang="en-US" b="1" dirty="0"/>
              <a:t>Actions</a:t>
            </a:r>
          </a:p>
          <a:p>
            <a:endParaRPr lang="en-US" b="1" dirty="0"/>
          </a:p>
          <a:p>
            <a:r>
              <a:rPr lang="en-US" b="1" dirty="0"/>
              <a:t>Start State</a:t>
            </a:r>
            <a:endParaRPr lang="en-US" dirty="0"/>
          </a:p>
          <a:p>
            <a:endParaRPr lang="en-US" dirty="0"/>
          </a:p>
          <a:p>
            <a:r>
              <a:rPr lang="en-US" b="1" dirty="0"/>
              <a:t>Transitions</a:t>
            </a:r>
          </a:p>
          <a:p>
            <a:endParaRPr lang="en-US" b="1" dirty="0"/>
          </a:p>
          <a:p>
            <a:r>
              <a:rPr lang="en-US" b="1" dirty="0"/>
              <a:t>State Space</a:t>
            </a:r>
            <a:endParaRPr lang="en-US" dirty="0"/>
          </a:p>
          <a:p>
            <a:endParaRPr lang="en-US" b="1" dirty="0"/>
          </a:p>
          <a:p>
            <a:r>
              <a:rPr lang="en-US" b="1" dirty="0"/>
              <a:t>Goal test</a:t>
            </a:r>
            <a:endParaRPr lang="en-US" dirty="0"/>
          </a:p>
        </p:txBody>
      </p:sp>
    </p:spTree>
    <p:extLst>
      <p:ext uri="{BB962C8B-B14F-4D97-AF65-F5344CB8AC3E}">
        <p14:creationId xmlns:p14="http://schemas.microsoft.com/office/powerpoint/2010/main" val="803075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Actions</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b="1" dirty="0"/>
              <a:t>Go</a:t>
            </a:r>
            <a:br>
              <a:rPr lang="en-US" dirty="0"/>
            </a:br>
            <a:r>
              <a:rPr lang="en-US" dirty="0"/>
              <a:t>Move to a location</a:t>
            </a:r>
          </a:p>
          <a:p>
            <a:r>
              <a:rPr lang="en-US" b="1" dirty="0"/>
              <a:t>Get</a:t>
            </a:r>
            <a:endParaRPr lang="en-US" dirty="0"/>
          </a:p>
          <a:p>
            <a:r>
              <a:rPr lang="en-US" dirty="0"/>
              <a:t>	Add an item to inventory</a:t>
            </a:r>
          </a:p>
          <a:p>
            <a:r>
              <a:rPr lang="en-US" b="1" dirty="0"/>
              <a:t>Special</a:t>
            </a:r>
            <a:endParaRPr lang="en-US" dirty="0"/>
          </a:p>
          <a:p>
            <a:r>
              <a:rPr lang="en-US" b="1" dirty="0"/>
              <a:t>	</a:t>
            </a:r>
            <a:r>
              <a:rPr lang="en-US" dirty="0"/>
              <a:t>Perform a special action with an item like “Catch fish with pole”</a:t>
            </a:r>
          </a:p>
          <a:p>
            <a:r>
              <a:rPr lang="en-US" b="1" strike="sngStrike" dirty="0"/>
              <a:t>Drop</a:t>
            </a:r>
          </a:p>
          <a:p>
            <a:r>
              <a:rPr lang="en-US" b="1" strike="sngStrike" dirty="0"/>
              <a:t>	</a:t>
            </a:r>
            <a:r>
              <a:rPr lang="en-US" strike="sngStrike" dirty="0"/>
              <a:t>Leave an item in current location</a:t>
            </a:r>
          </a:p>
          <a:p>
            <a:endParaRPr lang="en-US" dirty="0"/>
          </a:p>
          <a:p>
            <a:endParaRPr lang="en-US" dirty="0"/>
          </a:p>
        </p:txBody>
      </p:sp>
    </p:spTree>
    <p:extLst>
      <p:ext uri="{BB962C8B-B14F-4D97-AF65-F5344CB8AC3E}">
        <p14:creationId xmlns:p14="http://schemas.microsoft.com/office/powerpoint/2010/main" val="1108621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 y="365125"/>
            <a:ext cx="3711388" cy="7720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3200"/>
              <a:buFont typeface="Open Sans"/>
              <a:buNone/>
            </a:pPr>
            <a:r>
              <a:rPr lang="en-US" dirty="0"/>
              <a:t>State Info</a:t>
            </a:r>
            <a:endParaRPr dirty="0"/>
          </a:p>
        </p:txBody>
      </p:sp>
      <p:pic>
        <p:nvPicPr>
          <p:cNvPr id="6" name="Picture 5">
            <a:extLst>
              <a:ext uri="{FF2B5EF4-FFF2-40B4-BE49-F238E27FC236}">
                <a16:creationId xmlns:a16="http://schemas.microsoft.com/office/drawing/2014/main" id="{C2AB16BD-5BC1-764E-9AB9-F4480ACD3850}"/>
              </a:ext>
            </a:extLst>
          </p:cNvPr>
          <p:cNvPicPr>
            <a:picLocks noChangeAspect="1"/>
          </p:cNvPicPr>
          <p:nvPr/>
        </p:nvPicPr>
        <p:blipFill>
          <a:blip r:embed="rId3"/>
          <a:stretch>
            <a:fillRect/>
          </a:stretch>
        </p:blipFill>
        <p:spPr>
          <a:xfrm>
            <a:off x="3711388" y="3875"/>
            <a:ext cx="8480611" cy="6379089"/>
          </a:xfrm>
          <a:prstGeom prst="rect">
            <a:avLst/>
          </a:prstGeom>
        </p:spPr>
      </p:pic>
      <p:sp>
        <p:nvSpPr>
          <p:cNvPr id="11" name="Text Placeholder 2">
            <a:extLst>
              <a:ext uri="{FF2B5EF4-FFF2-40B4-BE49-F238E27FC236}">
                <a16:creationId xmlns:a16="http://schemas.microsoft.com/office/drawing/2014/main" id="{10E3D3D0-6BDC-1442-9426-690698FF6FE9}"/>
              </a:ext>
            </a:extLst>
          </p:cNvPr>
          <p:cNvSpPr>
            <a:spLocks noGrp="1"/>
          </p:cNvSpPr>
          <p:nvPr>
            <p:ph type="body" idx="1"/>
          </p:nvPr>
        </p:nvSpPr>
        <p:spPr>
          <a:xfrm>
            <a:off x="0" y="1137176"/>
            <a:ext cx="3711387" cy="5084329"/>
          </a:xfrm>
        </p:spPr>
        <p:txBody>
          <a:bodyPr>
            <a:normAutofit/>
          </a:bodyPr>
          <a:lstStyle/>
          <a:p>
            <a:r>
              <a:rPr lang="en-US" b="1" dirty="0"/>
              <a:t>Location of Player</a:t>
            </a:r>
          </a:p>
          <a:p>
            <a:r>
              <a:rPr lang="en-US" b="1" dirty="0"/>
              <a:t>Items in their inventory</a:t>
            </a:r>
          </a:p>
          <a:p>
            <a:r>
              <a:rPr lang="en-US" b="1" dirty="0"/>
              <a:t>Location of all items / NPCs</a:t>
            </a:r>
          </a:p>
          <a:p>
            <a:r>
              <a:rPr lang="en-US" b="1" dirty="0"/>
              <a:t>Blocks like </a:t>
            </a:r>
          </a:p>
          <a:p>
            <a:pPr marL="571500" indent="-342900">
              <a:buFont typeface="Arial" panose="020B0604020202020204" pitchFamily="34" charset="0"/>
              <a:buChar char="•"/>
            </a:pPr>
            <a:r>
              <a:rPr lang="en-US" b="1" dirty="0"/>
              <a:t>Troll guarding bridge,</a:t>
            </a:r>
          </a:p>
          <a:p>
            <a:pPr marL="571500" indent="-342900">
              <a:buFont typeface="Arial" panose="020B0604020202020204" pitchFamily="34" charset="0"/>
              <a:buChar char="•"/>
            </a:pPr>
            <a:r>
              <a:rPr lang="en-US" b="1" dirty="0"/>
              <a:t>Locked door to tower,</a:t>
            </a:r>
          </a:p>
          <a:p>
            <a:pPr marL="571500" indent="-342900">
              <a:buFont typeface="Arial" panose="020B0604020202020204" pitchFamily="34" charset="0"/>
              <a:buChar char="•"/>
            </a:pPr>
            <a:r>
              <a:rPr lang="en-US" b="1" dirty="0"/>
              <a:t>Guard barring entry to castle</a:t>
            </a:r>
          </a:p>
        </p:txBody>
      </p:sp>
    </p:spTree>
    <p:extLst>
      <p:ext uri="{BB962C8B-B14F-4D97-AF65-F5344CB8AC3E}">
        <p14:creationId xmlns:p14="http://schemas.microsoft.com/office/powerpoint/2010/main" val="2710557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465F-AC3F-9541-A082-9C5384DD3CD7}"/>
              </a:ext>
            </a:extLst>
          </p:cNvPr>
          <p:cNvSpPr>
            <a:spLocks noGrp="1"/>
          </p:cNvSpPr>
          <p:nvPr>
            <p:ph type="title"/>
          </p:nvPr>
        </p:nvSpPr>
        <p:spPr/>
        <p:txBody>
          <a:bodyPr/>
          <a:lstStyle/>
          <a:p>
            <a:r>
              <a:rPr lang="en-US" dirty="0">
                <a:solidFill>
                  <a:schemeClr val="accent2"/>
                </a:solidFill>
              </a:rPr>
              <a:t>My Solution</a:t>
            </a:r>
          </a:p>
        </p:txBody>
      </p:sp>
      <p:pic>
        <p:nvPicPr>
          <p:cNvPr id="8" name="Picture 7">
            <a:extLst>
              <a:ext uri="{FF2B5EF4-FFF2-40B4-BE49-F238E27FC236}">
                <a16:creationId xmlns:a16="http://schemas.microsoft.com/office/drawing/2014/main" id="{D71B9D3C-8409-C543-A482-F64A15DC1851}"/>
              </a:ext>
            </a:extLst>
          </p:cNvPr>
          <p:cNvPicPr>
            <a:picLocks noChangeAspect="1"/>
          </p:cNvPicPr>
          <p:nvPr/>
        </p:nvPicPr>
        <p:blipFill>
          <a:blip r:embed="rId2"/>
          <a:stretch>
            <a:fillRect/>
          </a:stretch>
        </p:blipFill>
        <p:spPr>
          <a:xfrm>
            <a:off x="8903708" y="0"/>
            <a:ext cx="3288292" cy="6921071"/>
          </a:xfrm>
          <a:prstGeom prst="rect">
            <a:avLst/>
          </a:prstGeom>
        </p:spPr>
      </p:pic>
      <p:pic>
        <p:nvPicPr>
          <p:cNvPr id="10" name="Picture 9">
            <a:extLst>
              <a:ext uri="{FF2B5EF4-FFF2-40B4-BE49-F238E27FC236}">
                <a16:creationId xmlns:a16="http://schemas.microsoft.com/office/drawing/2014/main" id="{2FA0D316-35B3-574C-9CFE-A4333E0DDA31}"/>
              </a:ext>
            </a:extLst>
          </p:cNvPr>
          <p:cNvPicPr>
            <a:picLocks noChangeAspect="1"/>
          </p:cNvPicPr>
          <p:nvPr/>
        </p:nvPicPr>
        <p:blipFill>
          <a:blip r:embed="rId3"/>
          <a:stretch>
            <a:fillRect/>
          </a:stretch>
        </p:blipFill>
        <p:spPr>
          <a:xfrm>
            <a:off x="463307" y="3106685"/>
            <a:ext cx="5402190" cy="720292"/>
          </a:xfrm>
          <a:prstGeom prst="rect">
            <a:avLst/>
          </a:prstGeom>
        </p:spPr>
      </p:pic>
      <p:pic>
        <p:nvPicPr>
          <p:cNvPr id="11" name="Picture 10">
            <a:extLst>
              <a:ext uri="{FF2B5EF4-FFF2-40B4-BE49-F238E27FC236}">
                <a16:creationId xmlns:a16="http://schemas.microsoft.com/office/drawing/2014/main" id="{E3D051B5-DA68-5B45-A1AF-BC9919308C54}"/>
              </a:ext>
            </a:extLst>
          </p:cNvPr>
          <p:cNvPicPr>
            <a:picLocks noChangeAspect="1"/>
          </p:cNvPicPr>
          <p:nvPr/>
        </p:nvPicPr>
        <p:blipFill>
          <a:blip r:embed="rId4"/>
          <a:stretch>
            <a:fillRect/>
          </a:stretch>
        </p:blipFill>
        <p:spPr>
          <a:xfrm>
            <a:off x="399673" y="1533838"/>
            <a:ext cx="7766632" cy="1503219"/>
          </a:xfrm>
          <a:prstGeom prst="rect">
            <a:avLst/>
          </a:prstGeom>
        </p:spPr>
      </p:pic>
    </p:spTree>
    <p:extLst>
      <p:ext uri="{BB962C8B-B14F-4D97-AF65-F5344CB8AC3E}">
        <p14:creationId xmlns:p14="http://schemas.microsoft.com/office/powerpoint/2010/main" val="2208346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Classical Planning</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r>
              <a:rPr lang="en-US" dirty="0">
                <a:solidFill>
                  <a:srgbClr val="D8D8D8"/>
                </a:solidFill>
              </a:rPr>
              <a:t>AIMA Chapter 11</a:t>
            </a: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extLst>
      <p:ext uri="{BB962C8B-B14F-4D97-AF65-F5344CB8AC3E}">
        <p14:creationId xmlns:p14="http://schemas.microsoft.com/office/powerpoint/2010/main" val="1171500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2" name="Picture 11">
            <a:extLst>
              <a:ext uri="{FF2B5EF4-FFF2-40B4-BE49-F238E27FC236}">
                <a16:creationId xmlns:a16="http://schemas.microsoft.com/office/drawing/2014/main" id="{DF695AD4-A0A7-8C40-AAA5-A3460F225873}"/>
              </a:ext>
            </a:extLst>
          </p:cNvPr>
          <p:cNvPicPr>
            <a:picLocks noChangeAspect="1"/>
          </p:cNvPicPr>
          <p:nvPr/>
        </p:nvPicPr>
        <p:blipFill>
          <a:blip r:embed="rId3"/>
          <a:stretch>
            <a:fillRect/>
          </a:stretch>
        </p:blipFill>
        <p:spPr>
          <a:xfrm>
            <a:off x="1215596" y="4377984"/>
            <a:ext cx="3667452" cy="2066031"/>
          </a:xfrm>
          <a:prstGeom prst="rect">
            <a:avLst/>
          </a:prstGeom>
        </p:spPr>
      </p:pic>
      <p:sp>
        <p:nvSpPr>
          <p:cNvPr id="139" name="Google Shape;139;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lvl="0">
              <a:buSzPts val="3200"/>
            </a:pPr>
            <a:r>
              <a:rPr lang="en-US" dirty="0"/>
              <a:t>Classical Planning</a:t>
            </a:r>
            <a:endParaRPr dirty="0"/>
          </a:p>
        </p:txBody>
      </p:sp>
      <p:sp>
        <p:nvSpPr>
          <p:cNvPr id="140" name="Google Shape;140;p5"/>
          <p:cNvSpPr txBox="1">
            <a:spLocks noGrp="1"/>
          </p:cNvSpPr>
          <p:nvPr>
            <p:ph type="body" idx="1"/>
          </p:nvPr>
        </p:nvSpPr>
        <p:spPr>
          <a:xfrm>
            <a:off x="838200" y="2195077"/>
            <a:ext cx="5181600" cy="3326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000"/>
              <a:buNone/>
            </a:pPr>
            <a:r>
              <a:rPr lang="en-US" dirty="0"/>
              <a:t>If an environment is:</a:t>
            </a:r>
          </a:p>
          <a:p>
            <a:pPr marL="342900" lvl="0" indent="-342900">
              <a:buSzPts val="2000"/>
              <a:buFont typeface="Arial"/>
              <a:buChar char="•"/>
            </a:pPr>
            <a:r>
              <a:rPr lang="en-US" b="1" dirty="0"/>
              <a:t>Deterministic</a:t>
            </a:r>
          </a:p>
          <a:p>
            <a:pPr marL="342900" lvl="0" indent="-342900">
              <a:buSzPts val="2000"/>
              <a:buFont typeface="Arial"/>
              <a:buChar char="•"/>
            </a:pPr>
            <a:r>
              <a:rPr lang="en-US" b="1" dirty="0"/>
              <a:t>Fully observable</a:t>
            </a:r>
            <a:endParaRPr dirty="0"/>
          </a:p>
          <a:p>
            <a:pPr marL="0" lvl="0" indent="0" algn="l" rtl="0">
              <a:lnSpc>
                <a:spcPct val="90000"/>
              </a:lnSpc>
              <a:spcBef>
                <a:spcPts val="1000"/>
              </a:spcBef>
              <a:spcAft>
                <a:spcPts val="0"/>
              </a:spcAft>
              <a:buClr>
                <a:schemeClr val="dk1"/>
              </a:buClr>
              <a:buSzPts val="2000"/>
              <a:buNone/>
            </a:pPr>
            <a:r>
              <a:rPr lang="en-US" i="1" dirty="0"/>
              <a:t>The solution to any problem in such an environment is a fixed sequence of actions.</a:t>
            </a:r>
            <a:endParaRPr dirty="0"/>
          </a:p>
        </p:txBody>
      </p:sp>
      <p:sp>
        <p:nvSpPr>
          <p:cNvPr id="2" name="Text Placeholder 1">
            <a:extLst>
              <a:ext uri="{FF2B5EF4-FFF2-40B4-BE49-F238E27FC236}">
                <a16:creationId xmlns:a16="http://schemas.microsoft.com/office/drawing/2014/main" id="{BFF355D3-D631-AA4B-B865-107C6AAA4F03}"/>
              </a:ext>
            </a:extLst>
          </p:cNvPr>
          <p:cNvSpPr>
            <a:spLocks noGrp="1"/>
          </p:cNvSpPr>
          <p:nvPr>
            <p:ph type="body" idx="2"/>
          </p:nvPr>
        </p:nvSpPr>
        <p:spPr>
          <a:xfrm>
            <a:off x="6172200" y="2195077"/>
            <a:ext cx="5181600" cy="3326187"/>
          </a:xfrm>
        </p:spPr>
        <p:txBody>
          <a:bodyPr/>
          <a:lstStyle/>
          <a:p>
            <a:pPr marL="0" lvl="0" indent="0">
              <a:buSzPts val="2000"/>
            </a:pPr>
            <a:r>
              <a:rPr lang="en-US" dirty="0"/>
              <a:t>In environments that are</a:t>
            </a:r>
          </a:p>
          <a:p>
            <a:pPr marL="342900" lvl="0" indent="-342900">
              <a:buSzPts val="2000"/>
              <a:buFont typeface="Arial"/>
              <a:buChar char="•"/>
            </a:pPr>
            <a:r>
              <a:rPr lang="en-US" b="1" dirty="0"/>
              <a:t>Nondeterministic</a:t>
            </a:r>
            <a:r>
              <a:rPr lang="en-US" dirty="0"/>
              <a:t> or </a:t>
            </a:r>
            <a:endParaRPr lang="en-US" b="1" dirty="0"/>
          </a:p>
          <a:p>
            <a:pPr marL="342900" indent="-342900">
              <a:buSzPts val="2000"/>
              <a:buFont typeface="Arial"/>
              <a:buChar char="•"/>
            </a:pPr>
            <a:r>
              <a:rPr lang="en-US" b="1" dirty="0"/>
              <a:t>Partially observable</a:t>
            </a:r>
            <a:endParaRPr lang="en-US" dirty="0"/>
          </a:p>
          <a:p>
            <a:pPr marL="0" lvl="0" indent="0">
              <a:buSzPts val="2000"/>
            </a:pPr>
            <a:r>
              <a:rPr lang="en-US" dirty="0"/>
              <a:t>The solution must recommend different future actions depending on the what percepts it receives.  This could be in the form of a </a:t>
            </a:r>
            <a:r>
              <a:rPr lang="en-US" i="1" dirty="0"/>
              <a:t>branching strategy.</a:t>
            </a:r>
            <a:endParaRPr lang="en-US" dirty="0"/>
          </a:p>
          <a:p>
            <a:endParaRPr lang="en-US" dirty="0"/>
          </a:p>
        </p:txBody>
      </p:sp>
      <p:sp>
        <p:nvSpPr>
          <p:cNvPr id="7" name="Text Placeholder 2">
            <a:extLst>
              <a:ext uri="{FF2B5EF4-FFF2-40B4-BE49-F238E27FC236}">
                <a16:creationId xmlns:a16="http://schemas.microsoft.com/office/drawing/2014/main" id="{AF786D0E-51DE-E04C-A087-FCEF95EE26C0}"/>
              </a:ext>
            </a:extLst>
          </p:cNvPr>
          <p:cNvSpPr txBox="1">
            <a:spLocks/>
          </p:cNvSpPr>
          <p:nvPr/>
        </p:nvSpPr>
        <p:spPr>
          <a:xfrm>
            <a:off x="399673" y="1348547"/>
            <a:ext cx="10515600" cy="77205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800"/>
              <a:buFont typeface="Arial"/>
              <a:buNone/>
              <a:defRPr sz="20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r>
              <a:rPr lang="en-US" dirty="0"/>
              <a:t>The task of finding a sequence of action to accomplish a goal in a deterministic, fully-observable, discrete, static environment.</a:t>
            </a:r>
          </a:p>
        </p:txBody>
      </p:sp>
      <p:pic>
        <p:nvPicPr>
          <p:cNvPr id="5" name="Picture 4">
            <a:extLst>
              <a:ext uri="{FF2B5EF4-FFF2-40B4-BE49-F238E27FC236}">
                <a16:creationId xmlns:a16="http://schemas.microsoft.com/office/drawing/2014/main" id="{2586721C-3F43-9B4D-9EA2-06034EC8B873}"/>
              </a:ext>
            </a:extLst>
          </p:cNvPr>
          <p:cNvPicPr>
            <a:picLocks noChangeAspect="1"/>
          </p:cNvPicPr>
          <p:nvPr/>
        </p:nvPicPr>
        <p:blipFill>
          <a:blip r:embed="rId4"/>
          <a:stretch>
            <a:fillRect/>
          </a:stretch>
        </p:blipFill>
        <p:spPr>
          <a:xfrm>
            <a:off x="6917754" y="4969853"/>
            <a:ext cx="1400436" cy="1284936"/>
          </a:xfrm>
          <a:prstGeom prst="rect">
            <a:avLst/>
          </a:prstGeom>
        </p:spPr>
      </p:pic>
      <p:pic>
        <p:nvPicPr>
          <p:cNvPr id="8" name="Picture 7">
            <a:extLst>
              <a:ext uri="{FF2B5EF4-FFF2-40B4-BE49-F238E27FC236}">
                <a16:creationId xmlns:a16="http://schemas.microsoft.com/office/drawing/2014/main" id="{45E23692-28F2-7A4D-A1E2-F0DC131E059F}"/>
              </a:ext>
            </a:extLst>
          </p:cNvPr>
          <p:cNvPicPr>
            <a:picLocks noChangeAspect="1"/>
          </p:cNvPicPr>
          <p:nvPr/>
        </p:nvPicPr>
        <p:blipFill>
          <a:blip r:embed="rId5"/>
          <a:stretch>
            <a:fillRect/>
          </a:stretch>
        </p:blipFill>
        <p:spPr>
          <a:xfrm>
            <a:off x="8318190" y="4912307"/>
            <a:ext cx="1400435" cy="1318056"/>
          </a:xfrm>
          <a:prstGeom prst="rect">
            <a:avLst/>
          </a:prstGeom>
        </p:spPr>
      </p:pic>
    </p:spTree>
    <p:extLst>
      <p:ext uri="{BB962C8B-B14F-4D97-AF65-F5344CB8AC3E}">
        <p14:creationId xmlns:p14="http://schemas.microsoft.com/office/powerpoint/2010/main" val="3825321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0E14253-705A-4942-A711-90200EDEAF18}"/>
              </a:ext>
            </a:extLst>
          </p:cNvPr>
          <p:cNvSpPr txBox="1"/>
          <p:nvPr/>
        </p:nvSpPr>
        <p:spPr>
          <a:xfrm>
            <a:off x="2760134" y="2146204"/>
            <a:ext cx="9107126" cy="2246769"/>
          </a:xfrm>
          <a:prstGeom prst="rect">
            <a:avLst/>
          </a:prstGeom>
          <a:solidFill>
            <a:schemeClr val="accent4"/>
          </a:solidFill>
          <a:ln>
            <a:solidFill>
              <a:schemeClr val="tx1"/>
            </a:solidFill>
          </a:ln>
        </p:spPr>
        <p:txBody>
          <a:bodyPr wrap="square">
            <a:spAutoFit/>
          </a:bodyPr>
          <a:lstStyle/>
          <a:p>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a:t>
            </a:r>
            <a:r>
              <a:rPr lang="en-US" sz="2000" i="1" dirty="0">
                <a:solidFill>
                  <a:srgbClr val="BA8CAF"/>
                </a:solidFill>
                <a:effectLst/>
                <a:latin typeface="Menlo" panose="020B0609030804020204" pitchFamily="49" charset="0"/>
              </a:rPr>
              <a:t>:action</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get</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   </a:t>
            </a:r>
            <a:r>
              <a:rPr lang="en-US" sz="2000" dirty="0">
                <a:solidFill>
                  <a:srgbClr val="86C1B9"/>
                </a:solidFill>
                <a:effectLst/>
                <a:latin typeface="Menlo" panose="020B0609030804020204" pitchFamily="49" charset="0"/>
              </a:rPr>
              <a:t>:parameters</a:t>
            </a:r>
            <a:r>
              <a:rPr lang="en-US" sz="2000" dirty="0">
                <a:solidFill>
                  <a:srgbClr val="545454"/>
                </a:solidFill>
                <a:effectLst/>
                <a:latin typeface="Menlo" panose="020B0609030804020204" pitchFamily="49" charset="0"/>
              </a:rPr>
              <a:t> (</a:t>
            </a:r>
            <a:r>
              <a:rPr lang="en-US" sz="2000" dirty="0">
                <a:solidFill>
                  <a:srgbClr val="BA8CAF"/>
                </a:solidFill>
                <a:effectLst/>
                <a:latin typeface="Menlo" panose="020B0609030804020204" pitchFamily="49" charset="0"/>
              </a:rPr>
              <a:t>?item</a:t>
            </a:r>
            <a:r>
              <a:rPr lang="en-US" sz="2000" dirty="0">
                <a:solidFill>
                  <a:srgbClr val="545454"/>
                </a:solidFill>
                <a:effectLst/>
                <a:latin typeface="Menlo" panose="020B0609030804020204" pitchFamily="49" charset="0"/>
              </a:rPr>
              <a:t> </a:t>
            </a:r>
            <a:r>
              <a:rPr lang="en-US" sz="2000" dirty="0">
                <a:solidFill>
                  <a:srgbClr val="F09642"/>
                </a:solidFill>
                <a:effectLst/>
                <a:latin typeface="Menlo" panose="020B0609030804020204" pitchFamily="49" charset="0"/>
              </a:rPr>
              <a:t>-</a:t>
            </a:r>
            <a:r>
              <a:rPr lang="en-US" sz="2000" dirty="0">
                <a:solidFill>
                  <a:srgbClr val="545454"/>
                </a:solidFill>
                <a:effectLst/>
                <a:latin typeface="Menlo" panose="020B0609030804020204" pitchFamily="49" charset="0"/>
              </a:rPr>
              <a:t> </a:t>
            </a:r>
            <a:r>
              <a:rPr lang="en-US" sz="2000" dirty="0">
                <a:solidFill>
                  <a:srgbClr val="3C97DD"/>
                </a:solidFill>
                <a:effectLst/>
                <a:latin typeface="Menlo" panose="020B0609030804020204" pitchFamily="49" charset="0"/>
              </a:rPr>
              <a:t>item</a:t>
            </a:r>
            <a:r>
              <a:rPr lang="en-US" sz="2000" dirty="0">
                <a:solidFill>
                  <a:srgbClr val="BA8CAF"/>
                </a:solidFill>
                <a:effectLst/>
                <a:latin typeface="Menlo" panose="020B0609030804020204" pitchFamily="49" charset="0"/>
              </a:rPr>
              <a:t> ?p</a:t>
            </a:r>
            <a:r>
              <a:rPr lang="en-US" sz="2000" dirty="0">
                <a:solidFill>
                  <a:srgbClr val="545454"/>
                </a:solidFill>
                <a:effectLst/>
                <a:latin typeface="Menlo" panose="020B0609030804020204" pitchFamily="49" charset="0"/>
              </a:rPr>
              <a:t> </a:t>
            </a:r>
            <a:r>
              <a:rPr lang="en-US" sz="2000" dirty="0">
                <a:solidFill>
                  <a:srgbClr val="F09642"/>
                </a:solidFill>
                <a:effectLst/>
                <a:latin typeface="Menlo" panose="020B0609030804020204" pitchFamily="49" charset="0"/>
              </a:rPr>
              <a:t>-</a:t>
            </a:r>
            <a:r>
              <a:rPr lang="en-US" sz="2000" dirty="0">
                <a:solidFill>
                  <a:srgbClr val="545454"/>
                </a:solidFill>
                <a:effectLst/>
                <a:latin typeface="Menlo" panose="020B0609030804020204" pitchFamily="49" charset="0"/>
              </a:rPr>
              <a:t> </a:t>
            </a:r>
            <a:r>
              <a:rPr lang="en-US" sz="2000" dirty="0">
                <a:solidFill>
                  <a:srgbClr val="3C97DD"/>
                </a:solidFill>
                <a:effectLst/>
                <a:latin typeface="Menlo" panose="020B0609030804020204" pitchFamily="49" charset="0"/>
              </a:rPr>
              <a:t>player</a:t>
            </a:r>
            <a:r>
              <a:rPr lang="en-US" sz="2000" dirty="0">
                <a:solidFill>
                  <a:srgbClr val="BA8CAF"/>
                </a:solidFill>
                <a:effectLst/>
                <a:latin typeface="Menlo" panose="020B0609030804020204" pitchFamily="49" charset="0"/>
              </a:rPr>
              <a:t> ?l1</a:t>
            </a:r>
            <a:r>
              <a:rPr lang="en-US" sz="2000" dirty="0">
                <a:solidFill>
                  <a:srgbClr val="545454"/>
                </a:solidFill>
                <a:effectLst/>
                <a:latin typeface="Menlo" panose="020B0609030804020204" pitchFamily="49" charset="0"/>
              </a:rPr>
              <a:t> </a:t>
            </a:r>
            <a:r>
              <a:rPr lang="en-US" sz="2000" dirty="0">
                <a:solidFill>
                  <a:srgbClr val="F09642"/>
                </a:solidFill>
                <a:effectLst/>
                <a:latin typeface="Menlo" panose="020B0609030804020204" pitchFamily="49" charset="0"/>
              </a:rPr>
              <a:t>-</a:t>
            </a:r>
            <a:r>
              <a:rPr lang="en-US" sz="2000" dirty="0">
                <a:solidFill>
                  <a:srgbClr val="545454"/>
                </a:solidFill>
                <a:effectLst/>
                <a:latin typeface="Menlo" panose="020B0609030804020204" pitchFamily="49" charset="0"/>
              </a:rPr>
              <a:t> </a:t>
            </a:r>
            <a:r>
              <a:rPr lang="en-US" sz="2000" dirty="0">
                <a:solidFill>
                  <a:srgbClr val="3C97DD"/>
                </a:solidFill>
                <a:effectLst/>
                <a:latin typeface="Menlo" panose="020B0609030804020204" pitchFamily="49" charset="0"/>
              </a:rPr>
              <a:t>location</a:t>
            </a:r>
            <a:r>
              <a:rPr lang="en-US" sz="2000" dirty="0">
                <a:solidFill>
                  <a:srgbClr val="545454"/>
                </a:solidFill>
                <a:effectLst/>
                <a:latin typeface="Menlo" panose="020B0609030804020204" pitchFamily="49" charset="0"/>
              </a:rPr>
              <a:t> ) </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   </a:t>
            </a:r>
            <a:r>
              <a:rPr lang="en-US" sz="2000" dirty="0">
                <a:solidFill>
                  <a:srgbClr val="86C1B9"/>
                </a:solidFill>
                <a:effectLst/>
                <a:latin typeface="Menlo" panose="020B0609030804020204" pitchFamily="49" charset="0"/>
              </a:rPr>
              <a:t>:precondition</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and</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at</a:t>
            </a:r>
            <a:r>
              <a:rPr lang="en-US" sz="2000" dirty="0">
                <a:solidFill>
                  <a:srgbClr val="BA8CAF"/>
                </a:solidFill>
                <a:effectLst/>
                <a:latin typeface="Menlo" panose="020B0609030804020204" pitchFamily="49" charset="0"/>
              </a:rPr>
              <a:t> ?p ?l1</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at</a:t>
            </a:r>
            <a:r>
              <a:rPr lang="en-US" sz="2000" dirty="0">
                <a:solidFill>
                  <a:srgbClr val="BA8CAF"/>
                </a:solidFill>
                <a:effectLst/>
                <a:latin typeface="Menlo" panose="020B0609030804020204" pitchFamily="49" charset="0"/>
              </a:rPr>
              <a:t> ?item ?l1</a:t>
            </a:r>
            <a:r>
              <a:rPr lang="en-US" sz="2000" dirty="0">
                <a:solidFill>
                  <a:srgbClr val="545454"/>
                </a:solidFill>
                <a:effectLst/>
                <a:latin typeface="Menlo" panose="020B0609030804020204" pitchFamily="49" charset="0"/>
              </a:rPr>
              <a:t>))</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   </a:t>
            </a:r>
            <a:r>
              <a:rPr lang="en-US" sz="2000" dirty="0">
                <a:solidFill>
                  <a:srgbClr val="86C1B9"/>
                </a:solidFill>
                <a:effectLst/>
                <a:latin typeface="Menlo" panose="020B0609030804020204" pitchFamily="49" charset="0"/>
              </a:rPr>
              <a:t>:effect</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and</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inventory</a:t>
            </a:r>
            <a:r>
              <a:rPr lang="en-US" sz="2000" dirty="0">
                <a:solidFill>
                  <a:srgbClr val="BA8CAF"/>
                </a:solidFill>
                <a:effectLst/>
                <a:latin typeface="Menlo" panose="020B0609030804020204" pitchFamily="49" charset="0"/>
              </a:rPr>
              <a:t> ?p ?item</a:t>
            </a:r>
            <a:r>
              <a:rPr lang="en-US" sz="2000" dirty="0">
                <a:solidFill>
                  <a:srgbClr val="545454"/>
                </a:solidFill>
                <a:effectLst/>
                <a:latin typeface="Menlo" panose="020B0609030804020204" pitchFamily="49" charset="0"/>
              </a:rPr>
              <a:t>) (</a:t>
            </a:r>
            <a:r>
              <a:rPr lang="en-US" sz="2000" dirty="0">
                <a:solidFill>
                  <a:srgbClr val="9DBF40"/>
                </a:solidFill>
                <a:effectLst/>
                <a:latin typeface="Menlo" panose="020B0609030804020204" pitchFamily="49" charset="0"/>
              </a:rPr>
              <a:t>not</a:t>
            </a:r>
            <a:r>
              <a:rPr lang="en-US" sz="2000" dirty="0">
                <a:solidFill>
                  <a:srgbClr val="545454"/>
                </a:solidFill>
                <a:effectLst/>
                <a:latin typeface="Menlo" panose="020B0609030804020204" pitchFamily="49" charset="0"/>
              </a:rPr>
              <a:t> (</a:t>
            </a:r>
            <a:r>
              <a:rPr lang="en-US" sz="2000" i="1" dirty="0">
                <a:solidFill>
                  <a:srgbClr val="BA8CAF"/>
                </a:solidFill>
                <a:effectLst/>
                <a:latin typeface="Menlo" panose="020B0609030804020204" pitchFamily="49" charset="0"/>
              </a:rPr>
              <a:t>at</a:t>
            </a:r>
            <a:r>
              <a:rPr lang="en-US" sz="2000" dirty="0">
                <a:solidFill>
                  <a:srgbClr val="BA8CAF"/>
                </a:solidFill>
                <a:effectLst/>
                <a:latin typeface="Menlo" panose="020B0609030804020204" pitchFamily="49" charset="0"/>
              </a:rPr>
              <a:t> ?item ?l1</a:t>
            </a:r>
            <a:r>
              <a:rPr lang="en-US" sz="2000" dirty="0">
                <a:solidFill>
                  <a:srgbClr val="545454"/>
                </a:solidFill>
                <a:effectLst/>
                <a:latin typeface="Menlo" panose="020B0609030804020204" pitchFamily="49" charset="0"/>
              </a:rPr>
              <a:t>)))</a:t>
            </a:r>
            <a:br>
              <a:rPr lang="en-US" sz="2000" dirty="0">
                <a:solidFill>
                  <a:srgbClr val="545454"/>
                </a:solidFill>
                <a:effectLst/>
                <a:latin typeface="Menlo" panose="020B0609030804020204" pitchFamily="49" charset="0"/>
              </a:rPr>
            </a:br>
            <a:r>
              <a:rPr lang="en-US" sz="2000" dirty="0">
                <a:solidFill>
                  <a:srgbClr val="545454"/>
                </a:solidFill>
                <a:effectLst/>
                <a:latin typeface="Menlo" panose="020B0609030804020204" pitchFamily="49" charset="0"/>
              </a:rPr>
              <a:t>)</a:t>
            </a:r>
            <a:br>
              <a:rPr lang="en-US" sz="2000" dirty="0">
                <a:solidFill>
                  <a:srgbClr val="545454"/>
                </a:solidFill>
                <a:effectLst/>
                <a:latin typeface="Menlo" panose="020B0609030804020204" pitchFamily="49" charset="0"/>
              </a:rPr>
            </a:br>
            <a:endParaRPr lang="en-US" sz="2000" dirty="0">
              <a:solidFill>
                <a:srgbClr val="545454"/>
              </a:solidFill>
              <a:effectLst/>
              <a:latin typeface="Menlo" panose="020B0609030804020204" pitchFamily="49" charset="0"/>
            </a:endParaRPr>
          </a:p>
        </p:txBody>
      </p:sp>
      <p:sp>
        <p:nvSpPr>
          <p:cNvPr id="5" name="Title 4">
            <a:extLst>
              <a:ext uri="{FF2B5EF4-FFF2-40B4-BE49-F238E27FC236}">
                <a16:creationId xmlns:a16="http://schemas.microsoft.com/office/drawing/2014/main" id="{F7C42F37-32D2-174D-BE30-59A955936373}"/>
              </a:ext>
            </a:extLst>
          </p:cNvPr>
          <p:cNvSpPr>
            <a:spLocks noGrp="1"/>
          </p:cNvSpPr>
          <p:nvPr>
            <p:ph type="title"/>
          </p:nvPr>
        </p:nvSpPr>
        <p:spPr/>
        <p:txBody>
          <a:bodyPr/>
          <a:lstStyle/>
          <a:p>
            <a:r>
              <a:rPr lang="en-US" dirty="0"/>
              <a:t>Representation Language</a:t>
            </a:r>
          </a:p>
        </p:txBody>
      </p:sp>
      <p:sp>
        <p:nvSpPr>
          <p:cNvPr id="6" name="Text Placeholder 5">
            <a:extLst>
              <a:ext uri="{FF2B5EF4-FFF2-40B4-BE49-F238E27FC236}">
                <a16:creationId xmlns:a16="http://schemas.microsoft.com/office/drawing/2014/main" id="{915888A9-4FF4-5444-B086-F9E44C046F00}"/>
              </a:ext>
            </a:extLst>
          </p:cNvPr>
          <p:cNvSpPr>
            <a:spLocks noGrp="1"/>
          </p:cNvSpPr>
          <p:nvPr>
            <p:ph type="body" idx="1"/>
          </p:nvPr>
        </p:nvSpPr>
        <p:spPr/>
        <p:txBody>
          <a:bodyPr/>
          <a:lstStyle/>
          <a:p>
            <a:r>
              <a:rPr lang="en-US" b="1" dirty="0"/>
              <a:t>Planning Domain Definition Language </a:t>
            </a:r>
            <a:r>
              <a:rPr lang="en-US" dirty="0"/>
              <a:t>(PDDL)  express </a:t>
            </a:r>
            <a:r>
              <a:rPr lang="en-US" b="1" dirty="0"/>
              <a:t>actions</a:t>
            </a:r>
            <a:r>
              <a:rPr lang="en-US" dirty="0"/>
              <a:t> as a </a:t>
            </a:r>
            <a:r>
              <a:rPr lang="en-US" b="1" dirty="0"/>
              <a:t>schema</a:t>
            </a:r>
          </a:p>
          <a:p>
            <a:pPr marL="571500" indent="-342900">
              <a:buFont typeface="Arial" panose="020B0604020202020204" pitchFamily="34" charset="0"/>
              <a:buChar char="•"/>
            </a:pPr>
            <a:endParaRPr lang="en-US" b="1" dirty="0"/>
          </a:p>
          <a:p>
            <a:pPr marL="571500" indent="-342900">
              <a:buFont typeface="Arial" panose="020B0604020202020204" pitchFamily="34" charset="0"/>
              <a:buChar char="•"/>
            </a:pPr>
            <a:endParaRPr lang="en-US" b="1" dirty="0"/>
          </a:p>
        </p:txBody>
      </p:sp>
      <p:sp>
        <p:nvSpPr>
          <p:cNvPr id="8" name="Google Shape;75;g92b3bf485b_0_0">
            <a:extLst>
              <a:ext uri="{FF2B5EF4-FFF2-40B4-BE49-F238E27FC236}">
                <a16:creationId xmlns:a16="http://schemas.microsoft.com/office/drawing/2014/main" id="{C00D6716-2661-254C-BB64-D2C47A9BBD8D}"/>
              </a:ext>
            </a:extLst>
          </p:cNvPr>
          <p:cNvSpPr/>
          <p:nvPr/>
        </p:nvSpPr>
        <p:spPr>
          <a:xfrm>
            <a:off x="75062" y="2238041"/>
            <a:ext cx="2565828" cy="412981"/>
          </a:xfrm>
          <a:prstGeom prst="wedgeRoundRectCallout">
            <a:avLst>
              <a:gd name="adj1" fmla="val 112614"/>
              <a:gd name="adj2" fmla="val 34966"/>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Action name</a:t>
            </a:r>
            <a:endParaRPr sz="2000"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DB402330-A6B2-3B4D-8CA9-03411D8648BE}"/>
              </a:ext>
            </a:extLst>
          </p:cNvPr>
          <p:cNvSpPr/>
          <p:nvPr/>
        </p:nvSpPr>
        <p:spPr>
          <a:xfrm>
            <a:off x="75062" y="2718838"/>
            <a:ext cx="2565828" cy="412981"/>
          </a:xfrm>
          <a:prstGeom prst="wedgeRoundRectCallout">
            <a:avLst>
              <a:gd name="adj1" fmla="val 77445"/>
              <a:gd name="adj2" fmla="val 1595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Variables</a:t>
            </a:r>
            <a:endParaRPr sz="2000" i="0" u="none" strike="noStrike" cap="none" dirty="0">
              <a:latin typeface="Open Sans"/>
              <a:ea typeface="Open Sans"/>
              <a:cs typeface="Open Sans"/>
              <a:sym typeface="Open Sans"/>
            </a:endParaRPr>
          </a:p>
        </p:txBody>
      </p:sp>
      <p:sp>
        <p:nvSpPr>
          <p:cNvPr id="11" name="Google Shape;75;g92b3bf485b_0_0">
            <a:extLst>
              <a:ext uri="{FF2B5EF4-FFF2-40B4-BE49-F238E27FC236}">
                <a16:creationId xmlns:a16="http://schemas.microsoft.com/office/drawing/2014/main" id="{BA071EF8-4DA8-0448-9004-A843A3E5AFC6}"/>
              </a:ext>
            </a:extLst>
          </p:cNvPr>
          <p:cNvSpPr/>
          <p:nvPr/>
        </p:nvSpPr>
        <p:spPr>
          <a:xfrm>
            <a:off x="75062" y="3199635"/>
            <a:ext cx="2565828" cy="412981"/>
          </a:xfrm>
          <a:prstGeom prst="wedgeRoundRectCallout">
            <a:avLst>
              <a:gd name="adj1" fmla="val 78691"/>
              <a:gd name="adj2" fmla="val -33031"/>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Preconditions</a:t>
            </a:r>
            <a:endParaRPr sz="2000" i="0" u="none" strike="noStrike" cap="none" dirty="0">
              <a:latin typeface="Open Sans"/>
              <a:ea typeface="Open Sans"/>
              <a:cs typeface="Open Sans"/>
              <a:sym typeface="Open Sans"/>
            </a:endParaRPr>
          </a:p>
        </p:txBody>
      </p:sp>
      <p:sp>
        <p:nvSpPr>
          <p:cNvPr id="12" name="Google Shape;75;g92b3bf485b_0_0">
            <a:extLst>
              <a:ext uri="{FF2B5EF4-FFF2-40B4-BE49-F238E27FC236}">
                <a16:creationId xmlns:a16="http://schemas.microsoft.com/office/drawing/2014/main" id="{5F8804B2-A4DE-424C-A502-7DBDCADB9FF0}"/>
              </a:ext>
            </a:extLst>
          </p:cNvPr>
          <p:cNvSpPr/>
          <p:nvPr/>
        </p:nvSpPr>
        <p:spPr>
          <a:xfrm>
            <a:off x="75062" y="3671292"/>
            <a:ext cx="2565828" cy="412981"/>
          </a:xfrm>
          <a:prstGeom prst="wedgeRoundRectCallout">
            <a:avLst>
              <a:gd name="adj1" fmla="val 76453"/>
              <a:gd name="adj2" fmla="val -7328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Effects</a:t>
            </a:r>
            <a:endParaRPr sz="2000" i="0" u="none" strike="noStrike" cap="none"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F04A7911-0E33-3B4F-8587-B434283DBA1C}"/>
              </a:ext>
            </a:extLst>
          </p:cNvPr>
          <p:cNvSpPr/>
          <p:nvPr/>
        </p:nvSpPr>
        <p:spPr>
          <a:xfrm>
            <a:off x="660852" y="4295643"/>
            <a:ext cx="2565828" cy="1336594"/>
          </a:xfrm>
          <a:prstGeom prst="wedgeRoundRectCallout">
            <a:avLst>
              <a:gd name="adj1" fmla="val 113331"/>
              <a:gd name="adj2" fmla="val -9538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Preconditions  and effects are </a:t>
            </a:r>
            <a:r>
              <a:rPr lang="en-US" sz="2000" b="1" dirty="0">
                <a:latin typeface="Open Sans"/>
                <a:ea typeface="Open Sans"/>
                <a:cs typeface="Open Sans"/>
                <a:sym typeface="Open Sans"/>
              </a:rPr>
              <a:t>conjunctions</a:t>
            </a:r>
            <a:r>
              <a:rPr lang="en-US" sz="2000" dirty="0">
                <a:latin typeface="Open Sans"/>
                <a:ea typeface="Open Sans"/>
                <a:cs typeface="Open Sans"/>
                <a:sym typeface="Open Sans"/>
              </a:rPr>
              <a:t> of logical sentences </a:t>
            </a:r>
            <a:endParaRPr sz="2000" i="0" u="none" strike="noStrike" cap="none"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A97AEFEC-A5CE-A44D-B74F-419C14CC434D}"/>
              </a:ext>
            </a:extLst>
          </p:cNvPr>
          <p:cNvSpPr/>
          <p:nvPr/>
        </p:nvSpPr>
        <p:spPr>
          <a:xfrm>
            <a:off x="6988320" y="4065406"/>
            <a:ext cx="3161573" cy="1336594"/>
          </a:xfrm>
          <a:prstGeom prst="wedgeRoundRectCallout">
            <a:avLst>
              <a:gd name="adj1" fmla="val -79062"/>
              <a:gd name="adj2" fmla="val -7413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These logical sentences are </a:t>
            </a:r>
            <a:r>
              <a:rPr lang="en-US" sz="2000" b="1" dirty="0">
                <a:latin typeface="Open Sans"/>
                <a:ea typeface="Open Sans"/>
                <a:cs typeface="Open Sans"/>
                <a:sym typeface="Open Sans"/>
              </a:rPr>
              <a:t>literals </a:t>
            </a:r>
            <a:r>
              <a:rPr lang="en-US" sz="2000" dirty="0">
                <a:latin typeface="Open Sans"/>
                <a:ea typeface="Open Sans"/>
                <a:cs typeface="Open Sans"/>
                <a:sym typeface="Open Sans"/>
              </a:rPr>
              <a:t>– positive or negated atomic sentences  </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56008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03DE728-0FC4-C14F-BDB5-6F8F5B18CBFB}"/>
              </a:ext>
            </a:extLst>
          </p:cNvPr>
          <p:cNvSpPr txBox="1"/>
          <p:nvPr/>
        </p:nvSpPr>
        <p:spPr>
          <a:xfrm>
            <a:off x="1682587" y="2306677"/>
            <a:ext cx="9013165" cy="3785652"/>
          </a:xfrm>
          <a:prstGeom prst="rect">
            <a:avLst/>
          </a:prstGeom>
          <a:solidFill>
            <a:schemeClr val="accent4"/>
          </a:solidFill>
        </p:spPr>
        <p:txBody>
          <a:bodyPr wrap="square">
            <a:spAutoFit/>
          </a:bodyPr>
          <a:lstStyle/>
          <a:p>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:action</a:t>
            </a:r>
            <a:r>
              <a:rPr lang="en-US" sz="2000" b="1" dirty="0">
                <a:solidFill>
                  <a:srgbClr val="545454"/>
                </a:solidFill>
                <a:effectLst/>
                <a:latin typeface="Menlo" panose="020B0609030804020204" pitchFamily="49" charset="0"/>
              </a:rPr>
              <a:t> </a:t>
            </a:r>
            <a:r>
              <a:rPr lang="en-US" sz="2000" b="1" dirty="0">
                <a:solidFill>
                  <a:srgbClr val="9DBF40"/>
                </a:solidFill>
                <a:effectLst/>
                <a:latin typeface="Menlo" panose="020B0609030804020204" pitchFamily="49" charset="0"/>
              </a:rPr>
              <a:t>go</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   </a:t>
            </a:r>
            <a:r>
              <a:rPr lang="en-US" sz="2000" b="1" dirty="0">
                <a:solidFill>
                  <a:srgbClr val="86C1B9"/>
                </a:solidFill>
                <a:effectLst/>
                <a:latin typeface="Menlo" panose="020B0609030804020204" pitchFamily="49" charset="0"/>
              </a:rPr>
              <a:t>:parameters</a:t>
            </a:r>
            <a:r>
              <a:rPr lang="en-US" sz="2000" b="1" dirty="0">
                <a:solidFill>
                  <a:srgbClr val="545454"/>
                </a:solidFill>
                <a:effectLst/>
                <a:latin typeface="Menlo" panose="020B0609030804020204" pitchFamily="49" charset="0"/>
              </a:rPr>
              <a:t> (</a:t>
            </a:r>
            <a:r>
              <a:rPr lang="en-US" sz="2000" b="1" dirty="0">
                <a:solidFill>
                  <a:srgbClr val="BA8CAF"/>
                </a:solidFill>
                <a:effectLst/>
                <a:latin typeface="Menlo" panose="020B0609030804020204" pitchFamily="49" charset="0"/>
              </a:rPr>
              <a:t>?</a:t>
            </a:r>
            <a:r>
              <a:rPr lang="en-US" sz="2000" b="1" dirty="0" err="1">
                <a:solidFill>
                  <a:srgbClr val="BA8CAF"/>
                </a:solidFill>
                <a:effectLst/>
                <a:latin typeface="Menlo" panose="020B0609030804020204" pitchFamily="49" charset="0"/>
              </a:rPr>
              <a:t>dir</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direction</a:t>
            </a:r>
            <a:r>
              <a:rPr lang="en-US" sz="2000" b="1" dirty="0">
                <a:solidFill>
                  <a:srgbClr val="BA8CAF"/>
                </a:solidFill>
                <a:effectLst/>
                <a:latin typeface="Menlo" panose="020B0609030804020204" pitchFamily="49" charset="0"/>
              </a:rPr>
              <a:t> </a:t>
            </a:r>
          </a:p>
          <a:p>
            <a:r>
              <a:rPr lang="en-US" sz="2000" b="1" dirty="0">
                <a:solidFill>
                  <a:srgbClr val="BA8CAF"/>
                </a:solidFill>
                <a:latin typeface="Menlo" panose="020B0609030804020204" pitchFamily="49" charset="0"/>
              </a:rPr>
              <a:t>		    </a:t>
            </a:r>
            <a:r>
              <a:rPr lang="en-US" sz="2000" b="1" dirty="0">
                <a:solidFill>
                  <a:srgbClr val="BA8CAF"/>
                </a:solidFill>
                <a:effectLst/>
                <a:latin typeface="Menlo" panose="020B0609030804020204" pitchFamily="49" charset="0"/>
              </a:rPr>
              <a:t>?p</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player</a:t>
            </a:r>
            <a:r>
              <a:rPr lang="en-US" sz="2000" b="1" dirty="0">
                <a:solidFill>
                  <a:srgbClr val="BA8CAF"/>
                </a:solidFill>
                <a:effectLst/>
                <a:latin typeface="Menlo" panose="020B0609030804020204" pitchFamily="49" charset="0"/>
              </a:rPr>
              <a:t> </a:t>
            </a:r>
          </a:p>
          <a:p>
            <a:r>
              <a:rPr lang="en-US" sz="2000" b="1" dirty="0">
                <a:solidFill>
                  <a:srgbClr val="BA8CAF"/>
                </a:solidFill>
                <a:latin typeface="Menlo" panose="020B0609030804020204" pitchFamily="49" charset="0"/>
              </a:rPr>
              <a:t>		    </a:t>
            </a:r>
            <a:r>
              <a:rPr lang="en-US" sz="2000" b="1" dirty="0">
                <a:solidFill>
                  <a:srgbClr val="BA8CAF"/>
                </a:solidFill>
                <a:effectLst/>
                <a:latin typeface="Menlo" panose="020B0609030804020204" pitchFamily="49" charset="0"/>
              </a:rPr>
              <a:t>?l1</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location</a:t>
            </a:r>
            <a:r>
              <a:rPr lang="en-US" sz="2000" b="1" dirty="0">
                <a:solidFill>
                  <a:srgbClr val="BA8CAF"/>
                </a:solidFill>
                <a:effectLst/>
                <a:latin typeface="Menlo" panose="020B0609030804020204" pitchFamily="49" charset="0"/>
              </a:rPr>
              <a:t> ?l2</a:t>
            </a:r>
            <a:r>
              <a:rPr lang="en-US" sz="2000" b="1" dirty="0">
                <a:solidFill>
                  <a:srgbClr val="545454"/>
                </a:solidFill>
                <a:effectLst/>
                <a:latin typeface="Menlo" panose="020B0609030804020204" pitchFamily="49" charset="0"/>
              </a:rPr>
              <a:t> </a:t>
            </a:r>
            <a:r>
              <a:rPr lang="en-US" sz="2000" b="1" dirty="0">
                <a:solidFill>
                  <a:srgbClr val="F09642"/>
                </a:solidFill>
                <a:effectLst/>
                <a:latin typeface="Menlo" panose="020B0609030804020204" pitchFamily="49" charset="0"/>
              </a:rPr>
              <a:t>-</a:t>
            </a:r>
            <a:r>
              <a:rPr lang="en-US" sz="2000" b="1" dirty="0">
                <a:solidFill>
                  <a:srgbClr val="545454"/>
                </a:solidFill>
                <a:effectLst/>
                <a:latin typeface="Menlo" panose="020B0609030804020204" pitchFamily="49" charset="0"/>
              </a:rPr>
              <a:t> </a:t>
            </a:r>
            <a:r>
              <a:rPr lang="en-US" sz="2000" b="1" dirty="0">
                <a:solidFill>
                  <a:srgbClr val="3C97DD"/>
                </a:solidFill>
                <a:effectLst/>
                <a:latin typeface="Menlo" panose="020B0609030804020204" pitchFamily="49" charset="0"/>
              </a:rPr>
              <a:t>location</a:t>
            </a:r>
            <a:r>
              <a:rPr lang="en-US" sz="2000" b="1" dirty="0">
                <a:solidFill>
                  <a:srgbClr val="545454"/>
                </a:solidFill>
                <a:effectLst/>
                <a:latin typeface="Menlo" panose="020B0609030804020204" pitchFamily="49" charset="0"/>
              </a:rPr>
              <a:t>) </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   </a:t>
            </a:r>
            <a:r>
              <a:rPr lang="en-US" sz="2000" b="1" dirty="0">
                <a:solidFill>
                  <a:srgbClr val="86C1B9"/>
                </a:solidFill>
                <a:effectLst/>
                <a:latin typeface="Menlo" panose="020B0609030804020204" pitchFamily="49" charset="0"/>
              </a:rPr>
              <a:t>:precondition</a:t>
            </a:r>
            <a:r>
              <a:rPr lang="en-US" sz="2000" b="1" dirty="0">
                <a:solidFill>
                  <a:srgbClr val="545454"/>
                </a:solidFill>
                <a:effectLst/>
                <a:latin typeface="Menlo" panose="020B0609030804020204" pitchFamily="49" charset="0"/>
              </a:rPr>
              <a:t> (</a:t>
            </a:r>
            <a:r>
              <a:rPr lang="en-US" sz="2000" b="1" dirty="0">
                <a:solidFill>
                  <a:srgbClr val="9DBF40"/>
                </a:solidFill>
                <a:effectLst/>
                <a:latin typeface="Menlo" panose="020B0609030804020204" pitchFamily="49" charset="0"/>
              </a:rPr>
              <a:t>and</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at</a:t>
            </a:r>
            <a:r>
              <a:rPr lang="en-US" sz="2000" b="1" dirty="0">
                <a:solidFill>
                  <a:srgbClr val="BA8CAF"/>
                </a:solidFill>
                <a:effectLst/>
                <a:latin typeface="Menlo" panose="020B0609030804020204" pitchFamily="49" charset="0"/>
              </a:rPr>
              <a:t> ?p ?l1</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connected</a:t>
            </a:r>
            <a:r>
              <a:rPr lang="en-US" sz="2000" b="1" dirty="0">
                <a:solidFill>
                  <a:srgbClr val="BA8CAF"/>
                </a:solidFill>
                <a:effectLst/>
                <a:latin typeface="Menlo" panose="020B0609030804020204" pitchFamily="49" charset="0"/>
              </a:rPr>
              <a:t> ?l1 ?</a:t>
            </a:r>
            <a:r>
              <a:rPr lang="en-US" sz="2000" b="1" dirty="0" err="1">
                <a:solidFill>
                  <a:srgbClr val="BA8CAF"/>
                </a:solidFill>
                <a:effectLst/>
                <a:latin typeface="Menlo" panose="020B0609030804020204" pitchFamily="49" charset="0"/>
              </a:rPr>
              <a:t>dir</a:t>
            </a:r>
            <a:r>
              <a:rPr lang="en-US" sz="2000" b="1" dirty="0">
                <a:solidFill>
                  <a:srgbClr val="BA8CAF"/>
                </a:solidFill>
                <a:effectLst/>
                <a:latin typeface="Menlo" panose="020B0609030804020204" pitchFamily="49" charset="0"/>
              </a:rPr>
              <a:t> ?l2</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dirty="0">
                <a:solidFill>
                  <a:srgbClr val="9DBF40"/>
                </a:solidFill>
                <a:effectLst/>
                <a:latin typeface="Menlo" panose="020B0609030804020204" pitchFamily="49" charset="0"/>
              </a:rPr>
              <a:t>not</a:t>
            </a:r>
            <a:r>
              <a:rPr lang="en-US" sz="2000" b="1" dirty="0">
                <a:solidFill>
                  <a:srgbClr val="545454"/>
                </a:solidFill>
                <a:effectLst/>
                <a:latin typeface="Menlo" panose="020B0609030804020204" pitchFamily="49" charset="0"/>
              </a:rPr>
              <a:t> (</a:t>
            </a:r>
            <a:r>
              <a:rPr lang="en-US" sz="2000" b="1" i="1" dirty="0">
                <a:solidFill>
                  <a:srgbClr val="BA8CAF"/>
                </a:solidFill>
                <a:effectLst/>
                <a:latin typeface="Menlo" panose="020B0609030804020204" pitchFamily="49" charset="0"/>
              </a:rPr>
              <a:t>blocked</a:t>
            </a:r>
            <a:r>
              <a:rPr lang="en-US" sz="2000" b="1" dirty="0">
                <a:solidFill>
                  <a:srgbClr val="BA8CAF"/>
                </a:solidFill>
                <a:effectLst/>
                <a:latin typeface="Menlo" panose="020B0609030804020204" pitchFamily="49" charset="0"/>
              </a:rPr>
              <a:t> ?l1 ?</a:t>
            </a:r>
            <a:r>
              <a:rPr lang="en-US" sz="2000" b="1" dirty="0" err="1">
                <a:solidFill>
                  <a:srgbClr val="BA8CAF"/>
                </a:solidFill>
                <a:effectLst/>
                <a:latin typeface="Menlo" panose="020B0609030804020204" pitchFamily="49" charset="0"/>
              </a:rPr>
              <a:t>dir</a:t>
            </a:r>
            <a:r>
              <a:rPr lang="en-US" sz="2000" b="1" dirty="0">
                <a:solidFill>
                  <a:srgbClr val="BA8CAF"/>
                </a:solidFill>
                <a:effectLst/>
                <a:latin typeface="Menlo" panose="020B0609030804020204" pitchFamily="49" charset="0"/>
              </a:rPr>
              <a:t> ?l2</a:t>
            </a:r>
            <a:r>
              <a:rPr lang="en-US" sz="2000" b="1" dirty="0">
                <a:solidFill>
                  <a:srgbClr val="545454"/>
                </a:solidFill>
                <a:effectLst/>
                <a:latin typeface="Menlo" panose="020B0609030804020204" pitchFamily="49" charset="0"/>
              </a:rPr>
              <a:t>)))</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   </a:t>
            </a:r>
            <a:r>
              <a:rPr lang="en-US" sz="2000" b="1" dirty="0">
                <a:solidFill>
                  <a:srgbClr val="86C1B9"/>
                </a:solidFill>
                <a:effectLst/>
                <a:latin typeface="Menlo" panose="020B0609030804020204" pitchFamily="49" charset="0"/>
              </a:rPr>
              <a:t>:effect</a:t>
            </a:r>
            <a:r>
              <a:rPr lang="en-US" sz="2000" b="1" dirty="0">
                <a:solidFill>
                  <a:srgbClr val="545454"/>
                </a:solidFill>
                <a:effectLst/>
                <a:latin typeface="Menlo" panose="020B0609030804020204" pitchFamily="49" charset="0"/>
              </a:rPr>
              <a:t> (</a:t>
            </a:r>
            <a:r>
              <a:rPr lang="en-US" sz="2000" b="1" dirty="0">
                <a:solidFill>
                  <a:srgbClr val="9DBF40"/>
                </a:solidFill>
                <a:effectLst/>
                <a:latin typeface="Menlo" panose="020B0609030804020204" pitchFamily="49" charset="0"/>
              </a:rPr>
              <a:t>and</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i="1" dirty="0">
                <a:solidFill>
                  <a:srgbClr val="BA8CAF"/>
                </a:solidFill>
                <a:effectLst/>
                <a:latin typeface="Menlo" panose="020B0609030804020204" pitchFamily="49" charset="0"/>
              </a:rPr>
              <a:t>at</a:t>
            </a:r>
            <a:r>
              <a:rPr lang="en-US" sz="2000" b="1" dirty="0">
                <a:solidFill>
                  <a:srgbClr val="BA8CAF"/>
                </a:solidFill>
                <a:effectLst/>
                <a:latin typeface="Menlo" panose="020B0609030804020204" pitchFamily="49" charset="0"/>
              </a:rPr>
              <a:t> ?p ?l2</a:t>
            </a:r>
            <a:r>
              <a:rPr lang="en-US" sz="2000" b="1" dirty="0">
                <a:solidFill>
                  <a:srgbClr val="545454"/>
                </a:solidFill>
                <a:effectLst/>
                <a:latin typeface="Menlo" panose="020B0609030804020204" pitchFamily="49" charset="0"/>
              </a:rPr>
              <a:t>) </a:t>
            </a:r>
          </a:p>
          <a:p>
            <a:r>
              <a:rPr lang="en-US" sz="2000" b="1" dirty="0">
                <a:solidFill>
                  <a:srgbClr val="545454"/>
                </a:solidFill>
                <a:latin typeface="Menlo" panose="020B0609030804020204" pitchFamily="49" charset="0"/>
              </a:rPr>
              <a:t>		 	</a:t>
            </a:r>
            <a:r>
              <a:rPr lang="en-US" sz="2000" b="1" dirty="0">
                <a:solidFill>
                  <a:srgbClr val="545454"/>
                </a:solidFill>
                <a:effectLst/>
                <a:latin typeface="Menlo" panose="020B0609030804020204" pitchFamily="49" charset="0"/>
              </a:rPr>
              <a:t>(</a:t>
            </a:r>
            <a:r>
              <a:rPr lang="en-US" sz="2000" b="1" dirty="0">
                <a:solidFill>
                  <a:srgbClr val="9DBF40"/>
                </a:solidFill>
                <a:effectLst/>
                <a:latin typeface="Menlo" panose="020B0609030804020204" pitchFamily="49" charset="0"/>
              </a:rPr>
              <a:t>not</a:t>
            </a:r>
            <a:r>
              <a:rPr lang="en-US" sz="2000" b="1" dirty="0">
                <a:solidFill>
                  <a:srgbClr val="545454"/>
                </a:solidFill>
                <a:effectLst/>
                <a:latin typeface="Menlo" panose="020B0609030804020204" pitchFamily="49" charset="0"/>
              </a:rPr>
              <a:t> (</a:t>
            </a:r>
            <a:r>
              <a:rPr lang="en-US" sz="2000" b="1" i="1" dirty="0">
                <a:solidFill>
                  <a:srgbClr val="BA8CAF"/>
                </a:solidFill>
                <a:effectLst/>
                <a:latin typeface="Menlo" panose="020B0609030804020204" pitchFamily="49" charset="0"/>
              </a:rPr>
              <a:t>at</a:t>
            </a:r>
            <a:r>
              <a:rPr lang="en-US" sz="2000" b="1" dirty="0">
                <a:solidFill>
                  <a:srgbClr val="BA8CAF"/>
                </a:solidFill>
                <a:effectLst/>
                <a:latin typeface="Menlo" panose="020B0609030804020204" pitchFamily="49" charset="0"/>
              </a:rPr>
              <a:t> ?p ?l1</a:t>
            </a:r>
            <a:r>
              <a:rPr lang="en-US" sz="2000" b="1" dirty="0">
                <a:solidFill>
                  <a:srgbClr val="545454"/>
                </a:solidFill>
                <a:effectLst/>
                <a:latin typeface="Menlo" panose="020B0609030804020204" pitchFamily="49" charset="0"/>
              </a:rPr>
              <a:t>)))</a:t>
            </a:r>
            <a:br>
              <a:rPr lang="en-US" sz="2000" b="1" dirty="0">
                <a:solidFill>
                  <a:srgbClr val="545454"/>
                </a:solidFill>
                <a:effectLst/>
                <a:latin typeface="Menlo" panose="020B0609030804020204" pitchFamily="49" charset="0"/>
              </a:rPr>
            </a:br>
            <a:r>
              <a:rPr lang="en-US" sz="2000" b="1" dirty="0">
                <a:solidFill>
                  <a:srgbClr val="545454"/>
                </a:solidFill>
                <a:effectLst/>
                <a:latin typeface="Menlo" panose="020B0609030804020204" pitchFamily="49" charset="0"/>
              </a:rPr>
              <a:t>)</a:t>
            </a:r>
          </a:p>
        </p:txBody>
      </p:sp>
      <p:sp>
        <p:nvSpPr>
          <p:cNvPr id="5" name="Title 4">
            <a:extLst>
              <a:ext uri="{FF2B5EF4-FFF2-40B4-BE49-F238E27FC236}">
                <a16:creationId xmlns:a16="http://schemas.microsoft.com/office/drawing/2014/main" id="{F7C42F37-32D2-174D-BE30-59A955936373}"/>
              </a:ext>
            </a:extLst>
          </p:cNvPr>
          <p:cNvSpPr>
            <a:spLocks noGrp="1"/>
          </p:cNvSpPr>
          <p:nvPr>
            <p:ph type="title"/>
          </p:nvPr>
        </p:nvSpPr>
        <p:spPr/>
        <p:txBody>
          <a:bodyPr/>
          <a:lstStyle/>
          <a:p>
            <a:r>
              <a:rPr lang="en-US" dirty="0"/>
              <a:t>Representation Language</a:t>
            </a:r>
          </a:p>
        </p:txBody>
      </p:sp>
      <p:sp>
        <p:nvSpPr>
          <p:cNvPr id="6" name="Text Placeholder 5">
            <a:extLst>
              <a:ext uri="{FF2B5EF4-FFF2-40B4-BE49-F238E27FC236}">
                <a16:creationId xmlns:a16="http://schemas.microsoft.com/office/drawing/2014/main" id="{915888A9-4FF4-5444-B086-F9E44C046F00}"/>
              </a:ext>
            </a:extLst>
          </p:cNvPr>
          <p:cNvSpPr>
            <a:spLocks noGrp="1"/>
          </p:cNvSpPr>
          <p:nvPr>
            <p:ph type="body" idx="1"/>
          </p:nvPr>
        </p:nvSpPr>
        <p:spPr/>
        <p:txBody>
          <a:bodyPr/>
          <a:lstStyle/>
          <a:p>
            <a:r>
              <a:rPr lang="en-US" b="1" dirty="0"/>
              <a:t>Planning Domain Definition Language </a:t>
            </a:r>
            <a:r>
              <a:rPr lang="en-US" dirty="0"/>
              <a:t>(PDDL)  express </a:t>
            </a:r>
            <a:r>
              <a:rPr lang="en-US" b="1" dirty="0"/>
              <a:t>actions</a:t>
            </a:r>
            <a:r>
              <a:rPr lang="en-US" dirty="0"/>
              <a:t> as a </a:t>
            </a:r>
            <a:r>
              <a:rPr lang="en-US" b="1" dirty="0"/>
              <a:t>schema</a:t>
            </a:r>
          </a:p>
          <a:p>
            <a:pPr marL="571500" indent="-342900">
              <a:buFont typeface="Arial" panose="020B0604020202020204" pitchFamily="34" charset="0"/>
              <a:buChar char="•"/>
            </a:pPr>
            <a:endParaRPr lang="en-US" b="1" dirty="0"/>
          </a:p>
          <a:p>
            <a:pPr marL="571500" indent="-342900">
              <a:buFont typeface="Arial" panose="020B0604020202020204" pitchFamily="34" charset="0"/>
              <a:buChar char="•"/>
            </a:pPr>
            <a:endParaRPr lang="en-US" b="1" dirty="0"/>
          </a:p>
        </p:txBody>
      </p:sp>
      <p:sp>
        <p:nvSpPr>
          <p:cNvPr id="8" name="Google Shape;75;g92b3bf485b_0_0">
            <a:extLst>
              <a:ext uri="{FF2B5EF4-FFF2-40B4-BE49-F238E27FC236}">
                <a16:creationId xmlns:a16="http://schemas.microsoft.com/office/drawing/2014/main" id="{C00D6716-2661-254C-BB64-D2C47A9BBD8D}"/>
              </a:ext>
            </a:extLst>
          </p:cNvPr>
          <p:cNvSpPr/>
          <p:nvPr/>
        </p:nvSpPr>
        <p:spPr>
          <a:xfrm>
            <a:off x="3310908" y="1876337"/>
            <a:ext cx="2565828" cy="412981"/>
          </a:xfrm>
          <a:prstGeom prst="wedgeRoundRectCallout">
            <a:avLst>
              <a:gd name="adj1" fmla="val -43795"/>
              <a:gd name="adj2" fmla="val 9646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Action name</a:t>
            </a:r>
            <a:endParaRPr sz="2000"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DB402330-A6B2-3B4D-8CA9-03411D8648BE}"/>
              </a:ext>
            </a:extLst>
          </p:cNvPr>
          <p:cNvSpPr/>
          <p:nvPr/>
        </p:nvSpPr>
        <p:spPr>
          <a:xfrm>
            <a:off x="6668076" y="2082828"/>
            <a:ext cx="2565828" cy="412981"/>
          </a:xfrm>
          <a:prstGeom prst="wedgeRoundRectCallout">
            <a:avLst>
              <a:gd name="adj1" fmla="val -59165"/>
              <a:gd name="adj2" fmla="val 184063"/>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Variables</a:t>
            </a:r>
            <a:endParaRPr sz="2000" i="0" u="none" strike="noStrike" cap="none" dirty="0">
              <a:latin typeface="Open Sans"/>
              <a:ea typeface="Open Sans"/>
              <a:cs typeface="Open Sans"/>
              <a:sym typeface="Open Sans"/>
            </a:endParaRPr>
          </a:p>
        </p:txBody>
      </p:sp>
      <p:sp>
        <p:nvSpPr>
          <p:cNvPr id="11" name="Google Shape;75;g92b3bf485b_0_0">
            <a:extLst>
              <a:ext uri="{FF2B5EF4-FFF2-40B4-BE49-F238E27FC236}">
                <a16:creationId xmlns:a16="http://schemas.microsoft.com/office/drawing/2014/main" id="{BA071EF8-4DA8-0448-9004-A843A3E5AFC6}"/>
              </a:ext>
            </a:extLst>
          </p:cNvPr>
          <p:cNvSpPr/>
          <p:nvPr/>
        </p:nvSpPr>
        <p:spPr>
          <a:xfrm>
            <a:off x="7396178" y="3601927"/>
            <a:ext cx="2565828" cy="412981"/>
          </a:xfrm>
          <a:prstGeom prst="wedgeRoundRectCallout">
            <a:avLst>
              <a:gd name="adj1" fmla="val -84318"/>
              <a:gd name="adj2" fmla="val 139180"/>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Preconditions</a:t>
            </a:r>
            <a:endParaRPr sz="2000" i="0" u="none" strike="noStrike" cap="none" dirty="0">
              <a:latin typeface="Open Sans"/>
              <a:ea typeface="Open Sans"/>
              <a:cs typeface="Open Sans"/>
              <a:sym typeface="Open Sans"/>
            </a:endParaRPr>
          </a:p>
        </p:txBody>
      </p:sp>
      <p:sp>
        <p:nvSpPr>
          <p:cNvPr id="12" name="Google Shape;75;g92b3bf485b_0_0">
            <a:extLst>
              <a:ext uri="{FF2B5EF4-FFF2-40B4-BE49-F238E27FC236}">
                <a16:creationId xmlns:a16="http://schemas.microsoft.com/office/drawing/2014/main" id="{5F8804B2-A4DE-424C-A502-7DBDCADB9FF0}"/>
              </a:ext>
            </a:extLst>
          </p:cNvPr>
          <p:cNvSpPr/>
          <p:nvPr/>
        </p:nvSpPr>
        <p:spPr>
          <a:xfrm>
            <a:off x="7548578" y="5096472"/>
            <a:ext cx="2565828" cy="412981"/>
          </a:xfrm>
          <a:prstGeom prst="wedgeRoundRectCallout">
            <a:avLst>
              <a:gd name="adj1" fmla="val -116255"/>
              <a:gd name="adj2" fmla="val -1998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Effects</a:t>
            </a:r>
            <a:endParaRPr sz="2000" i="0" u="none" strike="noStrike" cap="none"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F04A7911-0E33-3B4F-8587-B434283DBA1C}"/>
              </a:ext>
            </a:extLst>
          </p:cNvPr>
          <p:cNvSpPr/>
          <p:nvPr/>
        </p:nvSpPr>
        <p:spPr>
          <a:xfrm>
            <a:off x="71805" y="3986021"/>
            <a:ext cx="4347795" cy="657038"/>
          </a:xfrm>
          <a:prstGeom prst="wedgeRoundRectCallout">
            <a:avLst>
              <a:gd name="adj1" fmla="val 54706"/>
              <a:gd name="adj2" fmla="val -8918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Preconditions  and effects are </a:t>
            </a:r>
            <a:r>
              <a:rPr lang="en-US" sz="2000" b="1" dirty="0">
                <a:latin typeface="Open Sans"/>
                <a:ea typeface="Open Sans"/>
                <a:cs typeface="Open Sans"/>
                <a:sym typeface="Open Sans"/>
              </a:rPr>
              <a:t>conjunctions</a:t>
            </a:r>
            <a:r>
              <a:rPr lang="en-US" sz="2000" dirty="0">
                <a:latin typeface="Open Sans"/>
                <a:ea typeface="Open Sans"/>
                <a:cs typeface="Open Sans"/>
                <a:sym typeface="Open Sans"/>
              </a:rPr>
              <a:t> of logical sentences </a:t>
            </a:r>
            <a:endParaRPr sz="2000" i="0" u="none" strike="noStrike" cap="none"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A97AEFEC-A5CE-A44D-B74F-419C14CC434D}"/>
              </a:ext>
            </a:extLst>
          </p:cNvPr>
          <p:cNvSpPr/>
          <p:nvPr/>
        </p:nvSpPr>
        <p:spPr>
          <a:xfrm>
            <a:off x="3163817" y="6001754"/>
            <a:ext cx="4787173" cy="728956"/>
          </a:xfrm>
          <a:prstGeom prst="wedgeRoundRectCallout">
            <a:avLst>
              <a:gd name="adj1" fmla="val 1012"/>
              <a:gd name="adj2" fmla="val -10898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These logical sentences are </a:t>
            </a:r>
            <a:r>
              <a:rPr lang="en-US" sz="2000" b="1" dirty="0">
                <a:latin typeface="Open Sans"/>
                <a:ea typeface="Open Sans"/>
                <a:cs typeface="Open Sans"/>
                <a:sym typeface="Open Sans"/>
              </a:rPr>
              <a:t>literals </a:t>
            </a:r>
            <a:r>
              <a:rPr lang="en-US" sz="2000" dirty="0">
                <a:latin typeface="Open Sans"/>
                <a:ea typeface="Open Sans"/>
                <a:cs typeface="Open Sans"/>
                <a:sym typeface="Open Sans"/>
              </a:rPr>
              <a:t>– positive or negated atomic sentences  </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56674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2386-45AD-064A-B043-FBAA9DCD1236}"/>
              </a:ext>
            </a:extLst>
          </p:cNvPr>
          <p:cNvSpPr>
            <a:spLocks noGrp="1"/>
          </p:cNvSpPr>
          <p:nvPr>
            <p:ph type="title"/>
          </p:nvPr>
        </p:nvSpPr>
        <p:spPr/>
        <p:txBody>
          <a:bodyPr/>
          <a:lstStyle/>
          <a:p>
            <a:r>
              <a:rPr lang="en-US" dirty="0"/>
              <a:t>Formal Definition of a Search Problem</a:t>
            </a:r>
          </a:p>
        </p:txBody>
      </p:sp>
      <p:sp>
        <p:nvSpPr>
          <p:cNvPr id="3" name="Text Placeholder 2">
            <a:extLst>
              <a:ext uri="{FF2B5EF4-FFF2-40B4-BE49-F238E27FC236}">
                <a16:creationId xmlns:a16="http://schemas.microsoft.com/office/drawing/2014/main" id="{8ACD4BE3-9941-604C-86F7-3708FAF1E905}"/>
              </a:ext>
            </a:extLst>
          </p:cNvPr>
          <p:cNvSpPr>
            <a:spLocks noGrp="1"/>
          </p:cNvSpPr>
          <p:nvPr>
            <p:ph type="body" idx="1"/>
          </p:nvPr>
        </p:nvSpPr>
        <p:spPr>
          <a:xfrm>
            <a:off x="1" y="1825625"/>
            <a:ext cx="6019800" cy="4351338"/>
          </a:xfrm>
        </p:spPr>
        <p:txBody>
          <a:bodyPr>
            <a:normAutofit/>
          </a:bodyPr>
          <a:lstStyle/>
          <a:p>
            <a:pPr lvl="1" indent="-457200">
              <a:lnSpc>
                <a:spcPct val="120000"/>
              </a:lnSpc>
              <a:spcBef>
                <a:spcPts val="0"/>
              </a:spcBef>
              <a:buClr>
                <a:schemeClr val="accent2"/>
              </a:buClr>
              <a:buSzPts val="2000"/>
              <a:buFont typeface="Open Sans"/>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States:</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a set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300"/>
              </a:spcBef>
              <a:buClr>
                <a:schemeClr val="accent2"/>
              </a:buClr>
              <a:buSzPts val="2000"/>
              <a:buFont typeface="Open Sans"/>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An </a:t>
            </a: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initial state </a:t>
            </a:r>
            <a:r>
              <a:rPr lang="en-US"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dirty="0">
                <a:latin typeface="Open Sans" panose="020B0606030504020204" pitchFamily="34" charset="0"/>
                <a:ea typeface="Open Sans" panose="020B0606030504020204" pitchFamily="34" charset="0"/>
                <a:cs typeface="Open Sans" panose="020B0606030504020204" pitchFamily="34" charset="0"/>
                <a:sym typeface="Times"/>
              </a:rPr>
              <a:t>∈ S</a:t>
            </a:r>
          </a:p>
          <a:p>
            <a:pPr lvl="1" indent="-457200">
              <a:lnSpc>
                <a:spcPct val="120000"/>
              </a:lnSpc>
              <a:spcBef>
                <a:spcPts val="600"/>
              </a:spcBef>
              <a:buClr>
                <a:schemeClr val="accent2"/>
              </a:buClr>
              <a:buSzPts val="2000"/>
              <a:buFont typeface="Open Sans"/>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Actions: </a:t>
            </a:r>
            <a:r>
              <a:rPr lang="en-US" dirty="0">
                <a:latin typeface="Open Sans" panose="020B0606030504020204" pitchFamily="34" charset="0"/>
                <a:ea typeface="Open Sans" panose="020B0606030504020204" pitchFamily="34" charset="0"/>
                <a:cs typeface="Open Sans" panose="020B0606030504020204" pitchFamily="34" charset="0"/>
              </a:rPr>
              <a:t>a </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set</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85725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 s Actions(s) </a:t>
            </a:r>
            <a:r>
              <a:rPr lang="en-US" dirty="0">
                <a:latin typeface="Open Sans" panose="020B0606030504020204" pitchFamily="34" charset="0"/>
                <a:ea typeface="Open Sans" panose="020B0606030504020204" pitchFamily="34" charset="0"/>
                <a:cs typeface="Open Sans" panose="020B0606030504020204" pitchFamily="34" charset="0"/>
              </a:rPr>
              <a:t>= the set of actions that can be executed in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r>
              <a:rPr lang="en-US" dirty="0">
                <a:latin typeface="Open Sans" panose="020B0606030504020204" pitchFamily="34" charset="0"/>
                <a:ea typeface="Open Sans" panose="020B0606030504020204" pitchFamily="34" charset="0"/>
                <a:cs typeface="Open Sans" panose="020B0606030504020204" pitchFamily="34" charset="0"/>
                <a:sym typeface="Times"/>
              </a:rPr>
              <a:t>.</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600"/>
              </a:spcBef>
              <a:buClr>
                <a:schemeClr val="accent2"/>
              </a:buClr>
              <a:buSzPct val="100000"/>
              <a:buFont typeface="+mj-lt"/>
              <a:buAutoNum type="arabicPeriod"/>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Transition Model: </a:t>
            </a:r>
            <a:r>
              <a:rPr lang="en-US" b="1" dirty="0">
                <a:latin typeface="Open Sans" panose="020B0606030504020204" pitchFamily="34" charset="0"/>
                <a:ea typeface="Open Sans" panose="020B0606030504020204" pitchFamily="34" charset="0"/>
                <a:cs typeface="Open Sans" panose="020B0606030504020204" pitchFamily="34" charset="0"/>
                <a:sym typeface="Times"/>
              </a:rPr>
              <a:t>∀ s∀ </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a∈Actions</a:t>
            </a:r>
            <a:r>
              <a:rPr lang="en-US" b="1" dirty="0">
                <a:latin typeface="Open Sans" panose="020B0606030504020204" pitchFamily="34" charset="0"/>
                <a:ea typeface="Open Sans" panose="020B0606030504020204" pitchFamily="34" charset="0"/>
                <a:cs typeface="Open Sans" panose="020B0606030504020204" pitchFamily="34" charset="0"/>
                <a:sym typeface="Times"/>
              </a:rPr>
              <a:t>(s) Result(s, a)</a:t>
            </a:r>
            <a:r>
              <a:rPr lang="en-US"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r</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aseline="-25000" dirty="0" err="1">
                <a:latin typeface="Open Sans" panose="020B0606030504020204" pitchFamily="34" charset="0"/>
                <a:ea typeface="Open Sans" panose="020B0606030504020204" pitchFamily="34" charset="0"/>
                <a:cs typeface="Open Sans" panose="020B0606030504020204" pitchFamily="34" charset="0"/>
              </a:rPr>
              <a:t>r</a:t>
            </a:r>
            <a:r>
              <a:rPr lang="en-US" dirty="0">
                <a:latin typeface="Open Sans" panose="020B0606030504020204" pitchFamily="34" charset="0"/>
                <a:ea typeface="Open Sans" panose="020B0606030504020204" pitchFamily="34" charset="0"/>
                <a:cs typeface="Open Sans" panose="020B0606030504020204" pitchFamily="34" charset="0"/>
              </a:rPr>
              <a:t> is called a </a:t>
            </a:r>
            <a:r>
              <a:rPr lang="en-US" dirty="0">
                <a:solidFill>
                  <a:srgbClr val="0000FF"/>
                </a:solidFill>
                <a:latin typeface="Open Sans" panose="020B0606030504020204" pitchFamily="34" charset="0"/>
                <a:ea typeface="Open Sans" panose="020B0606030504020204" pitchFamily="34" charset="0"/>
                <a:cs typeface="Open Sans" panose="020B0606030504020204" pitchFamily="34" charset="0"/>
              </a:rPr>
              <a:t>successor </a:t>
            </a:r>
            <a:r>
              <a:rPr lang="en-US" dirty="0">
                <a:latin typeface="Open Sans" panose="020B0606030504020204" pitchFamily="34" charset="0"/>
                <a:ea typeface="Open Sans" panose="020B0606030504020204" pitchFamily="34" charset="0"/>
                <a:cs typeface="Open Sans" panose="020B0606030504020204" pitchFamily="34" charset="0"/>
              </a:rPr>
              <a:t>of</a:t>
            </a:r>
            <a:r>
              <a:rPr lang="en-US" dirty="0">
                <a:solidFill>
                  <a:srgbClr val="0000FF"/>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b="1" baseline="-25000" dirty="0">
                <a:latin typeface="Open Sans" panose="020B0606030504020204" pitchFamily="34" charset="0"/>
                <a:ea typeface="Open Sans" panose="020B0606030504020204" pitchFamily="34" charset="0"/>
                <a:cs typeface="Open Sans" panose="020B0606030504020204" pitchFamily="34" charset="0"/>
                <a:sym typeface="Times"/>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Successors</a:t>
            </a:r>
            <a:r>
              <a:rPr lang="en-US" dirty="0">
                <a:latin typeface="Open Sans" panose="020B0606030504020204" pitchFamily="34" charset="0"/>
                <a:ea typeface="Open Sans" panose="020B0606030504020204" pitchFamily="34" charset="0"/>
                <a:cs typeface="Open Sans" panose="020B0606030504020204" pitchFamily="34" charset="0"/>
              </a:rPr>
              <a:t>(</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sym typeface="Times"/>
              </a:rPr>
              <a:t>i</a:t>
            </a:r>
            <a:r>
              <a:rPr lang="en-US" b="1" baseline="-25000" dirty="0">
                <a:latin typeface="Open Sans" panose="020B0606030504020204" pitchFamily="34" charset="0"/>
                <a:ea typeface="Open Sans" panose="020B0606030504020204" pitchFamily="34" charset="0"/>
                <a:cs typeface="Open Sans" panose="020B0606030504020204" pitchFamily="34" charset="0"/>
                <a:sym typeface="Times"/>
              </a:rPr>
              <a: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solidFill>
                  <a:srgbClr val="DD8801"/>
                </a:solidFill>
                <a:latin typeface="Open Sans" panose="020B0606030504020204" pitchFamily="34" charset="0"/>
                <a:ea typeface="Open Sans" panose="020B0606030504020204" pitchFamily="34" charset="0"/>
                <a:cs typeface="Open Sans" panose="020B0606030504020204" pitchFamily="34" charset="0"/>
              </a:rPr>
              <a:t>= state space</a:t>
            </a:r>
          </a:p>
        </p:txBody>
      </p:sp>
      <p:sp>
        <p:nvSpPr>
          <p:cNvPr id="4" name="Text Placeholder 3">
            <a:extLst>
              <a:ext uri="{FF2B5EF4-FFF2-40B4-BE49-F238E27FC236}">
                <a16:creationId xmlns:a16="http://schemas.microsoft.com/office/drawing/2014/main" id="{E6E0B38C-FA08-B74A-A25A-9DF250A5352F}"/>
              </a:ext>
            </a:extLst>
          </p:cNvPr>
          <p:cNvSpPr>
            <a:spLocks noGrp="1"/>
          </p:cNvSpPr>
          <p:nvPr>
            <p:ph type="body" idx="2"/>
          </p:nvPr>
        </p:nvSpPr>
        <p:spPr>
          <a:xfrm>
            <a:off x="5827059" y="1825625"/>
            <a:ext cx="5827059" cy="4351338"/>
          </a:xfrm>
        </p:spPr>
        <p:txBody>
          <a:bodyPr>
            <a:noAutofit/>
          </a:bodyPr>
          <a:lstStyle/>
          <a:p>
            <a:pPr lvl="1" indent="-457200">
              <a:lnSpc>
                <a:spcPct val="120000"/>
              </a:lnSpc>
              <a:spcBef>
                <a:spcPts val="600"/>
              </a:spcBef>
              <a:buClr>
                <a:schemeClr val="accent2"/>
              </a:buClr>
              <a:buSzPct val="100000"/>
              <a:buFont typeface="+mj-lt"/>
              <a:buAutoNum type="arabicPeriod" startAt="5"/>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Path cost </a:t>
            </a:r>
            <a:r>
              <a:rPr lang="en-US" dirty="0">
                <a:latin typeface="Open Sans" panose="020B0606030504020204" pitchFamily="34" charset="0"/>
                <a:ea typeface="Open Sans" panose="020B0606030504020204" pitchFamily="34" charset="0"/>
                <a:cs typeface="Open Sans" panose="020B0606030504020204" pitchFamily="34" charset="0"/>
              </a:rPr>
              <a:t>(Performance Measure)</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Must be additive, e.g. sum of distances, number of actions executed, …</a:t>
            </a: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c(</a:t>
            </a:r>
            <a:r>
              <a:rPr lang="en-US" b="1" dirty="0" err="1">
                <a:latin typeface="Open Sans" panose="020B0606030504020204" pitchFamily="34" charset="0"/>
                <a:ea typeface="Open Sans" panose="020B0606030504020204" pitchFamily="34" charset="0"/>
                <a:cs typeface="Open Sans" panose="020B0606030504020204" pitchFamily="34" charset="0"/>
                <a:sym typeface="Times"/>
              </a:rPr>
              <a:t>x,a,y</a:t>
            </a:r>
            <a:r>
              <a:rPr lang="en-US" b="1" dirty="0">
                <a:latin typeface="Open Sans" panose="020B0606030504020204" pitchFamily="34" charset="0"/>
                <a:ea typeface="Open Sans" panose="020B0606030504020204" pitchFamily="34" charset="0"/>
                <a:cs typeface="Open Sans" panose="020B0606030504020204" pitchFamily="34" charset="0"/>
                <a:sym typeface="Times"/>
              </a:rPr>
              <a:t>) </a:t>
            </a:r>
            <a:r>
              <a:rPr lang="en-US" dirty="0">
                <a:latin typeface="Open Sans" panose="020B0606030504020204" pitchFamily="34" charset="0"/>
                <a:ea typeface="Open Sans" panose="020B0606030504020204" pitchFamily="34" charset="0"/>
                <a:cs typeface="Open Sans" panose="020B0606030504020204" pitchFamily="34" charset="0"/>
              </a:rPr>
              <a:t>is the step cost, assumed </a:t>
            </a:r>
            <a:r>
              <a:rPr lang="en-US" b="1" dirty="0">
                <a:latin typeface="Open Sans" panose="020B0606030504020204" pitchFamily="34" charset="0"/>
                <a:ea typeface="Open Sans" panose="020B0606030504020204" pitchFamily="34" charset="0"/>
                <a:cs typeface="Open Sans" panose="020B0606030504020204" pitchFamily="34" charset="0"/>
                <a:sym typeface="Times"/>
              </a:rPr>
              <a:t>≥</a:t>
            </a:r>
            <a:r>
              <a:rPr lang="en-US" dirty="0">
                <a:latin typeface="Open Sans" panose="020B0606030504020204" pitchFamily="34" charset="0"/>
                <a:ea typeface="Open Sans" panose="020B0606030504020204" pitchFamily="34" charset="0"/>
                <a:cs typeface="Open Sans" panose="020B0606030504020204" pitchFamily="34" charset="0"/>
              </a:rPr>
              <a:t> 0</a:t>
            </a:r>
          </a:p>
          <a:p>
            <a:pPr marL="1600200" lvl="3" indent="-228600">
              <a:lnSpc>
                <a:spcPct val="120000"/>
              </a:lnSpc>
              <a:spcBef>
                <a:spcPts val="600"/>
              </a:spcBef>
              <a:buClr>
                <a:srgbClr val="000000"/>
              </a:buClr>
              <a:buSzPts val="2000"/>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(where action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a </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goes from state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x</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to state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imes"/>
              </a:rPr>
              <a:t>y</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indent="-457200">
              <a:lnSpc>
                <a:spcPct val="120000"/>
              </a:lnSpc>
              <a:spcBef>
                <a:spcPts val="600"/>
              </a:spcBef>
              <a:buClr>
                <a:schemeClr val="accent2"/>
              </a:buClr>
              <a:buSzPct val="100000"/>
              <a:buFont typeface="+mj-lt"/>
              <a:buAutoNum type="arabicPeriod" startAt="5"/>
            </a:pPr>
            <a:r>
              <a:rPr lang="en-US" b="1" dirty="0">
                <a:solidFill>
                  <a:srgbClr val="DD8801"/>
                </a:solidFill>
                <a:latin typeface="Open Sans" panose="020B0606030504020204" pitchFamily="34" charset="0"/>
                <a:ea typeface="Open Sans" panose="020B0606030504020204" pitchFamily="34" charset="0"/>
                <a:cs typeface="Open Sans" panose="020B0606030504020204" pitchFamily="34" charset="0"/>
              </a:rPr>
              <a:t>Goal test: </a:t>
            </a:r>
            <a:r>
              <a:rPr lang="en-US" b="1" dirty="0">
                <a:latin typeface="Open Sans" panose="020B0606030504020204" pitchFamily="34" charset="0"/>
                <a:ea typeface="Open Sans" panose="020B0606030504020204" pitchFamily="34" charset="0"/>
                <a:cs typeface="Open Sans" panose="020B0606030504020204" pitchFamily="34" charset="0"/>
                <a:sym typeface="Times"/>
              </a:rPr>
              <a:t>Goal(s)</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914400" lvl="2" indent="0">
              <a:lnSpc>
                <a:spcPct val="120000"/>
              </a:lnSpc>
              <a:spcBef>
                <a:spcPts val="600"/>
              </a:spcBef>
              <a:buSzPts val="2000"/>
              <a:buNone/>
            </a:pPr>
            <a:r>
              <a:rPr lang="en-US" b="1" dirty="0">
                <a:latin typeface="Open Sans" panose="020B0606030504020204" pitchFamily="34" charset="0"/>
                <a:ea typeface="Open Sans" panose="020B0606030504020204" pitchFamily="34" charset="0"/>
                <a:cs typeface="Open Sans" panose="020B0606030504020204" pitchFamily="34" charset="0"/>
                <a:sym typeface="Times"/>
              </a:rPr>
              <a:t>s</a:t>
            </a:r>
            <a:r>
              <a:rPr lang="en-US" dirty="0">
                <a:latin typeface="Open Sans" panose="020B0606030504020204" pitchFamily="34" charset="0"/>
                <a:ea typeface="Open Sans" panose="020B0606030504020204" pitchFamily="34" charset="0"/>
                <a:cs typeface="Open Sans" panose="020B0606030504020204" pitchFamily="34" charset="0"/>
              </a:rPr>
              <a:t> is a goal state if </a:t>
            </a:r>
            <a:r>
              <a:rPr lang="en-US" b="1" dirty="0">
                <a:latin typeface="Open Sans" panose="020B0606030504020204" pitchFamily="34" charset="0"/>
                <a:ea typeface="Open Sans" panose="020B0606030504020204" pitchFamily="34" charset="0"/>
                <a:cs typeface="Open Sans" panose="020B0606030504020204" pitchFamily="34" charset="0"/>
                <a:sym typeface="Times"/>
              </a:rPr>
              <a:t>Goal(s) </a:t>
            </a:r>
            <a:r>
              <a:rPr lang="en-US" dirty="0">
                <a:latin typeface="Open Sans" panose="020B0606030504020204" pitchFamily="34" charset="0"/>
                <a:ea typeface="Open Sans" panose="020B0606030504020204" pitchFamily="34" charset="0"/>
                <a:cs typeface="Open Sans" panose="020B0606030504020204" pitchFamily="34" charset="0"/>
              </a:rPr>
              <a:t>is true. </a:t>
            </a:r>
            <a:br>
              <a:rPr lang="en-US" dirty="0">
                <a:latin typeface="Open Sans" panose="020B0606030504020204" pitchFamily="34" charset="0"/>
                <a:ea typeface="Open Sans" panose="020B0606030504020204" pitchFamily="34" charset="0"/>
                <a:cs typeface="Open Sans" panose="020B0606030504020204" pitchFamily="34" charset="0"/>
              </a:rPr>
            </a:br>
            <a:r>
              <a:rPr lang="en-US" dirty="0">
                <a:latin typeface="Open Sans" panose="020B0606030504020204" pitchFamily="34" charset="0"/>
                <a:ea typeface="Open Sans" panose="020B0606030504020204" pitchFamily="34" charset="0"/>
                <a:cs typeface="Open Sans" panose="020B0606030504020204" pitchFamily="34" charset="0"/>
              </a:rPr>
              <a:t>Can be implicit, e.g. </a:t>
            </a:r>
            <a:r>
              <a:rPr lang="en-US" b="1" dirty="0">
                <a:latin typeface="Open Sans" panose="020B0606030504020204" pitchFamily="34" charset="0"/>
                <a:ea typeface="Open Sans" panose="020B0606030504020204" pitchFamily="34" charset="0"/>
                <a:cs typeface="Open Sans" panose="020B0606030504020204" pitchFamily="34" charset="0"/>
                <a:sym typeface="Times"/>
              </a:rPr>
              <a:t>checkmate(s)</a:t>
            </a:r>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261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E180-3ED6-B54C-BC77-4F0599139F8F}"/>
              </a:ext>
            </a:extLst>
          </p:cNvPr>
          <p:cNvSpPr>
            <a:spLocks noGrp="1"/>
          </p:cNvSpPr>
          <p:nvPr>
            <p:ph type="title"/>
          </p:nvPr>
        </p:nvSpPr>
        <p:spPr/>
        <p:txBody>
          <a:bodyPr/>
          <a:lstStyle/>
          <a:p>
            <a:r>
              <a:rPr lang="en-US" dirty="0"/>
              <a:t>State Representation</a:t>
            </a:r>
          </a:p>
        </p:txBody>
      </p:sp>
      <p:sp>
        <p:nvSpPr>
          <p:cNvPr id="3" name="Text Placeholder 2">
            <a:extLst>
              <a:ext uri="{FF2B5EF4-FFF2-40B4-BE49-F238E27FC236}">
                <a16:creationId xmlns:a16="http://schemas.microsoft.com/office/drawing/2014/main" id="{0498296B-8F21-FA43-B4DE-7B95A9C83DB2}"/>
              </a:ext>
            </a:extLst>
          </p:cNvPr>
          <p:cNvSpPr>
            <a:spLocks noGrp="1"/>
          </p:cNvSpPr>
          <p:nvPr>
            <p:ph type="body" idx="1"/>
          </p:nvPr>
        </p:nvSpPr>
        <p:spPr/>
        <p:txBody>
          <a:bodyPr/>
          <a:lstStyle/>
          <a:p>
            <a:r>
              <a:rPr lang="en-US" dirty="0"/>
              <a:t>In PDDL, a </a:t>
            </a:r>
            <a:r>
              <a:rPr lang="en-US" b="1" dirty="0"/>
              <a:t>state</a:t>
            </a:r>
            <a:r>
              <a:rPr lang="en-US" dirty="0"/>
              <a:t> is represented as a </a:t>
            </a:r>
            <a:r>
              <a:rPr lang="en-US" b="1" dirty="0"/>
              <a:t>conjunction</a:t>
            </a:r>
            <a:r>
              <a:rPr lang="en-US" dirty="0"/>
              <a:t> of logical sentences that are </a:t>
            </a:r>
            <a:r>
              <a:rPr lang="en-US" b="1" dirty="0"/>
              <a:t>ground</a:t>
            </a:r>
            <a:r>
              <a:rPr lang="en-US" dirty="0"/>
              <a:t> </a:t>
            </a:r>
            <a:r>
              <a:rPr lang="en-US" b="1" dirty="0"/>
              <a:t>atomic</a:t>
            </a:r>
            <a:r>
              <a:rPr lang="en-US" dirty="0"/>
              <a:t> </a:t>
            </a:r>
            <a:r>
              <a:rPr lang="en-US" b="1" dirty="0" err="1"/>
              <a:t>fluents</a:t>
            </a:r>
            <a:r>
              <a:rPr lang="en-US" dirty="0"/>
              <a:t>. PDDL uses </a:t>
            </a:r>
            <a:r>
              <a:rPr lang="en-US" b="1" dirty="0"/>
              <a:t>database semantics.</a:t>
            </a:r>
            <a:endParaRPr lang="en-US" dirty="0"/>
          </a:p>
          <a:p>
            <a:endParaRPr lang="en-US" b="1" dirty="0"/>
          </a:p>
        </p:txBody>
      </p:sp>
      <p:sp>
        <p:nvSpPr>
          <p:cNvPr id="4" name="Google Shape;75;g92b3bf485b_0_0">
            <a:extLst>
              <a:ext uri="{FF2B5EF4-FFF2-40B4-BE49-F238E27FC236}">
                <a16:creationId xmlns:a16="http://schemas.microsoft.com/office/drawing/2014/main" id="{B0FCF739-5B58-FF47-A24E-CC721D39F192}"/>
              </a:ext>
            </a:extLst>
          </p:cNvPr>
          <p:cNvSpPr/>
          <p:nvPr/>
        </p:nvSpPr>
        <p:spPr>
          <a:xfrm>
            <a:off x="145400" y="2514274"/>
            <a:ext cx="2373996" cy="920957"/>
          </a:xfrm>
          <a:prstGeom prst="wedgeRoundRectCallout">
            <a:avLst>
              <a:gd name="adj1" fmla="val -192"/>
              <a:gd name="adj2" fmla="val -9996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Ground means they contain no variables</a:t>
            </a:r>
            <a:endParaRPr sz="2000" i="0" u="none" strike="noStrike" cap="none" dirty="0">
              <a:latin typeface="Open Sans"/>
              <a:ea typeface="Open Sans"/>
              <a:cs typeface="Open Sans"/>
              <a:sym typeface="Open Sans"/>
            </a:endParaRPr>
          </a:p>
        </p:txBody>
      </p:sp>
      <p:sp>
        <p:nvSpPr>
          <p:cNvPr id="5" name="Google Shape;75;g92b3bf485b_0_0">
            <a:extLst>
              <a:ext uri="{FF2B5EF4-FFF2-40B4-BE49-F238E27FC236}">
                <a16:creationId xmlns:a16="http://schemas.microsoft.com/office/drawing/2014/main" id="{6D2BE4AE-6747-E14D-96F4-5C93EB860534}"/>
              </a:ext>
            </a:extLst>
          </p:cNvPr>
          <p:cNvSpPr/>
          <p:nvPr/>
        </p:nvSpPr>
        <p:spPr>
          <a:xfrm>
            <a:off x="2695701" y="2514274"/>
            <a:ext cx="2373996" cy="920957"/>
          </a:xfrm>
          <a:prstGeom prst="wedgeRoundRectCallout">
            <a:avLst>
              <a:gd name="adj1" fmla="val -51369"/>
              <a:gd name="adj2" fmla="val -10205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Atomic sentences contain just a single predicate</a:t>
            </a:r>
            <a:endParaRPr sz="2000" i="0" u="none" strike="noStrike" cap="none" dirty="0">
              <a:latin typeface="Open Sans"/>
              <a:ea typeface="Open Sans"/>
              <a:cs typeface="Open Sans"/>
              <a:sym typeface="Open Sans"/>
            </a:endParaRPr>
          </a:p>
        </p:txBody>
      </p:sp>
      <p:sp>
        <p:nvSpPr>
          <p:cNvPr id="6" name="Google Shape;75;g92b3bf485b_0_0">
            <a:extLst>
              <a:ext uri="{FF2B5EF4-FFF2-40B4-BE49-F238E27FC236}">
                <a16:creationId xmlns:a16="http://schemas.microsoft.com/office/drawing/2014/main" id="{3983719F-ED94-0A4D-8576-8CC457923135}"/>
              </a:ext>
            </a:extLst>
          </p:cNvPr>
          <p:cNvSpPr/>
          <p:nvPr/>
        </p:nvSpPr>
        <p:spPr>
          <a:xfrm>
            <a:off x="5246001" y="2514274"/>
            <a:ext cx="3277741" cy="920957"/>
          </a:xfrm>
          <a:prstGeom prst="wedgeRoundRectCallout">
            <a:avLst>
              <a:gd name="adj1" fmla="val -95865"/>
              <a:gd name="adj2" fmla="val -10274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Fluent means an aspect of the world that can change over time.</a:t>
            </a:r>
            <a:endParaRPr sz="2000" i="0" u="none" strike="noStrike" cap="none" dirty="0">
              <a:latin typeface="Open Sans"/>
              <a:ea typeface="Open Sans"/>
              <a:cs typeface="Open Sans"/>
              <a:sym typeface="Open Sans"/>
            </a:endParaRPr>
          </a:p>
        </p:txBody>
      </p:sp>
      <p:sp>
        <p:nvSpPr>
          <p:cNvPr id="9" name="TextBox 8">
            <a:extLst>
              <a:ext uri="{FF2B5EF4-FFF2-40B4-BE49-F238E27FC236}">
                <a16:creationId xmlns:a16="http://schemas.microsoft.com/office/drawing/2014/main" id="{3A48D023-9409-3649-A0C4-48E0C739B040}"/>
              </a:ext>
            </a:extLst>
          </p:cNvPr>
          <p:cNvSpPr txBox="1"/>
          <p:nvPr/>
        </p:nvSpPr>
        <p:spPr>
          <a:xfrm>
            <a:off x="1006114" y="3725503"/>
            <a:ext cx="1478290" cy="523220"/>
          </a:xfrm>
          <a:prstGeom prst="rect">
            <a:avLst/>
          </a:prstGeom>
          <a:noFill/>
        </p:spPr>
        <p:txBody>
          <a:bodyPr wrap="none" rtlCol="0">
            <a:spAutoFit/>
          </a:bodyPr>
          <a:lstStyle/>
          <a:p>
            <a:pPr lvl="1" algn="r"/>
            <a:r>
              <a:rPr lang="en-US" b="1" dirty="0"/>
              <a:t>Action Schema</a:t>
            </a:r>
            <a:br>
              <a:rPr lang="en-US" b="1" dirty="0"/>
            </a:br>
            <a:r>
              <a:rPr lang="en-US" dirty="0"/>
              <a:t>has variables</a:t>
            </a:r>
            <a:endParaRPr lang="en-US" b="1" dirty="0"/>
          </a:p>
        </p:txBody>
      </p:sp>
      <p:sp>
        <p:nvSpPr>
          <p:cNvPr id="10" name="TextBox 9">
            <a:extLst>
              <a:ext uri="{FF2B5EF4-FFF2-40B4-BE49-F238E27FC236}">
                <a16:creationId xmlns:a16="http://schemas.microsoft.com/office/drawing/2014/main" id="{59F7B26D-AF29-9D4B-8762-DA5AACA8525F}"/>
              </a:ext>
            </a:extLst>
          </p:cNvPr>
          <p:cNvSpPr txBox="1"/>
          <p:nvPr/>
        </p:nvSpPr>
        <p:spPr>
          <a:xfrm>
            <a:off x="-37440" y="5006375"/>
            <a:ext cx="2521844" cy="738664"/>
          </a:xfrm>
          <a:prstGeom prst="rect">
            <a:avLst/>
          </a:prstGeom>
          <a:noFill/>
        </p:spPr>
        <p:txBody>
          <a:bodyPr wrap="none" rtlCol="0">
            <a:spAutoFit/>
          </a:bodyPr>
          <a:lstStyle/>
          <a:p>
            <a:pPr algn="r"/>
            <a:r>
              <a:rPr lang="en-US" b="1" dirty="0"/>
              <a:t>State Representation</a:t>
            </a:r>
            <a:endParaRPr lang="en-US" dirty="0"/>
          </a:p>
          <a:p>
            <a:pPr algn="r"/>
            <a:r>
              <a:rPr lang="en-US" dirty="0"/>
              <a:t>arguments are constants</a:t>
            </a:r>
            <a:br>
              <a:rPr lang="en-US" dirty="0"/>
            </a:br>
            <a:r>
              <a:rPr lang="en-US" dirty="0" err="1"/>
              <a:t>fluents</a:t>
            </a:r>
            <a:r>
              <a:rPr lang="en-US" dirty="0"/>
              <a:t> may change over time</a:t>
            </a:r>
            <a:endParaRPr lang="en-US" b="1" dirty="0"/>
          </a:p>
        </p:txBody>
      </p:sp>
      <p:sp>
        <p:nvSpPr>
          <p:cNvPr id="13" name="Google Shape;75;g92b3bf485b_0_0">
            <a:extLst>
              <a:ext uri="{FF2B5EF4-FFF2-40B4-BE49-F238E27FC236}">
                <a16:creationId xmlns:a16="http://schemas.microsoft.com/office/drawing/2014/main" id="{F88B5687-553A-2148-B3D1-31795C9B49AD}"/>
              </a:ext>
            </a:extLst>
          </p:cNvPr>
          <p:cNvSpPr/>
          <p:nvPr/>
        </p:nvSpPr>
        <p:spPr>
          <a:xfrm>
            <a:off x="8700046" y="1835195"/>
            <a:ext cx="3277741" cy="1593806"/>
          </a:xfrm>
          <a:prstGeom prst="wedgeRoundRectCallout">
            <a:avLst>
              <a:gd name="adj1" fmla="val -74210"/>
              <a:gd name="adj2" fmla="val -425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Closed world assumption. Any fluent not mentioned is false. Unique names are distinct.</a:t>
            </a:r>
            <a:endParaRPr sz="2000" i="0" u="none" strike="noStrike" cap="none" dirty="0">
              <a:latin typeface="Open Sans"/>
              <a:ea typeface="Open Sans"/>
              <a:cs typeface="Open Sans"/>
              <a:sym typeface="Open Sans"/>
            </a:endParaRPr>
          </a:p>
        </p:txBody>
      </p:sp>
      <p:sp>
        <p:nvSpPr>
          <p:cNvPr id="17" name="TextBox 16">
            <a:extLst>
              <a:ext uri="{FF2B5EF4-FFF2-40B4-BE49-F238E27FC236}">
                <a16:creationId xmlns:a16="http://schemas.microsoft.com/office/drawing/2014/main" id="{B99F3854-3098-8748-A285-67777D97873B}"/>
              </a:ext>
            </a:extLst>
          </p:cNvPr>
          <p:cNvSpPr txBox="1"/>
          <p:nvPr/>
        </p:nvSpPr>
        <p:spPr>
          <a:xfrm>
            <a:off x="2508736" y="3731139"/>
            <a:ext cx="9683264"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:action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go</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:parameters</a:t>
            </a:r>
            <a:r>
              <a:rPr lang="en-US" b="1" dirty="0">
                <a:solidFill>
                  <a:srgbClr val="545454"/>
                </a:solidFill>
                <a:effectLst/>
                <a:latin typeface="Menlo" panose="020B0609030804020204" pitchFamily="49" charset="0"/>
              </a:rPr>
              <a:t> (</a:t>
            </a:r>
            <a:r>
              <a:rPr lang="en-US" b="1" dirty="0">
                <a:solidFill>
                  <a:srgbClr val="BA8CAF"/>
                </a:solidFill>
                <a:effectLst/>
                <a:latin typeface="Menlo" panose="020B0609030804020204" pitchFamily="49" charset="0"/>
              </a:rPr>
              <a:t>?</a:t>
            </a:r>
            <a:r>
              <a:rPr lang="en-US" b="1" dirty="0" err="1">
                <a:solidFill>
                  <a:srgbClr val="BA8CAF"/>
                </a:solidFill>
                <a:effectLst/>
                <a:latin typeface="Menlo" panose="020B0609030804020204" pitchFamily="49" charset="0"/>
              </a:rPr>
              <a:t>dir</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direction</a:t>
            </a:r>
            <a:r>
              <a:rPr lang="en-US" b="1" dirty="0">
                <a:solidFill>
                  <a:srgbClr val="BA8CAF"/>
                </a:solidFill>
                <a:effectLst/>
                <a:latin typeface="Menlo" panose="020B0609030804020204" pitchFamily="49" charset="0"/>
              </a:rPr>
              <a:t> ?p</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player</a:t>
            </a:r>
            <a:r>
              <a:rPr lang="en-US" b="1" dirty="0">
                <a:solidFill>
                  <a:srgbClr val="BA8CAF"/>
                </a:solidFill>
                <a:effectLst/>
                <a:latin typeface="Menlo" panose="020B0609030804020204" pitchFamily="49" charset="0"/>
              </a:rPr>
              <a:t> ?l1</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location</a:t>
            </a:r>
            <a:r>
              <a:rPr lang="en-US" b="1" dirty="0">
                <a:solidFill>
                  <a:srgbClr val="BA8CAF"/>
                </a:solidFill>
                <a:effectLst/>
                <a:latin typeface="Menlo" panose="020B0609030804020204" pitchFamily="49" charset="0"/>
              </a:rPr>
              <a:t> ?l2</a:t>
            </a:r>
            <a:r>
              <a:rPr lang="en-US" b="1" dirty="0">
                <a:solidFill>
                  <a:srgbClr val="545454"/>
                </a:solidFill>
                <a:effectLst/>
                <a:latin typeface="Menlo" panose="020B0609030804020204" pitchFamily="49" charset="0"/>
              </a:rPr>
              <a:t> </a:t>
            </a:r>
            <a:r>
              <a:rPr lang="en-US" b="1" dirty="0">
                <a:solidFill>
                  <a:srgbClr val="F09642"/>
                </a:solidFill>
                <a:effectLst/>
                <a:latin typeface="Menlo" panose="020B0609030804020204" pitchFamily="49" charset="0"/>
              </a:rPr>
              <a:t>-</a:t>
            </a:r>
            <a:r>
              <a:rPr lang="en-US" b="1" dirty="0">
                <a:solidFill>
                  <a:srgbClr val="545454"/>
                </a:solidFill>
                <a:effectLst/>
                <a:latin typeface="Menlo" panose="020B0609030804020204" pitchFamily="49" charset="0"/>
              </a:rPr>
              <a:t> </a:t>
            </a:r>
            <a:r>
              <a:rPr lang="en-US" b="1" dirty="0">
                <a:solidFill>
                  <a:srgbClr val="3C97DD"/>
                </a:solidFill>
                <a:effectLst/>
                <a:latin typeface="Menlo" panose="020B0609030804020204" pitchFamily="49" charset="0"/>
              </a:rPr>
              <a:t>location</a:t>
            </a:r>
            <a:r>
              <a:rPr lang="en-US" b="1" dirty="0">
                <a:solidFill>
                  <a:srgbClr val="545454"/>
                </a:solidFill>
                <a:effectLst/>
                <a:latin typeface="Menlo" panose="020B0609030804020204" pitchFamily="49" charset="0"/>
              </a:rPr>
              <a:t>) </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:precondition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?p ?l1</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connected</a:t>
            </a:r>
            <a:r>
              <a:rPr lang="en-US" b="1" dirty="0">
                <a:solidFill>
                  <a:srgbClr val="BA8CAF"/>
                </a:solidFill>
                <a:effectLst/>
                <a:latin typeface="Menlo" panose="020B0609030804020204" pitchFamily="49" charset="0"/>
              </a:rPr>
              <a:t> ?l1 ?</a:t>
            </a:r>
            <a:r>
              <a:rPr lang="en-US" b="1" dirty="0" err="1">
                <a:solidFill>
                  <a:srgbClr val="BA8CAF"/>
                </a:solidFill>
                <a:effectLst/>
                <a:latin typeface="Menlo" panose="020B0609030804020204" pitchFamily="49" charset="0"/>
              </a:rPr>
              <a:t>dir</a:t>
            </a:r>
            <a:r>
              <a:rPr lang="en-US" b="1" dirty="0">
                <a:solidFill>
                  <a:srgbClr val="BA8CAF"/>
                </a:solidFill>
                <a:effectLst/>
                <a:latin typeface="Menlo" panose="020B0609030804020204" pitchFamily="49" charset="0"/>
              </a:rPr>
              <a:t> ?l2</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blocked</a:t>
            </a:r>
            <a:r>
              <a:rPr lang="en-US" b="1" dirty="0">
                <a:solidFill>
                  <a:srgbClr val="BA8CAF"/>
                </a:solidFill>
                <a:effectLst/>
                <a:latin typeface="Menlo" panose="020B0609030804020204" pitchFamily="49" charset="0"/>
              </a:rPr>
              <a:t> ?l1 ?</a:t>
            </a:r>
            <a:r>
              <a:rPr lang="en-US" b="1" dirty="0" err="1">
                <a:solidFill>
                  <a:srgbClr val="BA8CAF"/>
                </a:solidFill>
                <a:effectLst/>
                <a:latin typeface="Menlo" panose="020B0609030804020204" pitchFamily="49" charset="0"/>
              </a:rPr>
              <a:t>dir</a:t>
            </a:r>
            <a:r>
              <a:rPr lang="en-US" b="1" dirty="0">
                <a:solidFill>
                  <a:srgbClr val="BA8CAF"/>
                </a:solidFill>
                <a:effectLst/>
                <a:latin typeface="Menlo" panose="020B0609030804020204" pitchFamily="49" charset="0"/>
              </a:rPr>
              <a:t> ?l2</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:effect</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?p ?l2</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?p ?l1</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p>
        </p:txBody>
      </p:sp>
      <p:sp>
        <p:nvSpPr>
          <p:cNvPr id="24" name="TextBox 23">
            <a:extLst>
              <a:ext uri="{FF2B5EF4-FFF2-40B4-BE49-F238E27FC236}">
                <a16:creationId xmlns:a16="http://schemas.microsoft.com/office/drawing/2014/main" id="{365BC350-B1B8-0540-B45F-5BAF2A935F3B}"/>
              </a:ext>
            </a:extLst>
          </p:cNvPr>
          <p:cNvSpPr txBox="1"/>
          <p:nvPr/>
        </p:nvSpPr>
        <p:spPr>
          <a:xfrm>
            <a:off x="2484404" y="5051528"/>
            <a:ext cx="6121400"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out</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in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south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north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latin typeface="Menlo" panose="020B0609030804020204" pitchFamily="49" charset="0"/>
              </a:rPr>
              <a:t>) </a:t>
            </a:r>
            <a:br>
              <a:rPr lang="en-US" b="1" dirty="0">
                <a:solidFill>
                  <a:srgbClr val="545454"/>
                </a:solidFill>
                <a:latin typeface="Menlo" panose="020B0609030804020204" pitchFamily="49" charset="0"/>
              </a:rPr>
            </a:br>
            <a:r>
              <a:rPr lang="en-US" b="1" dirty="0">
                <a:solidFill>
                  <a:srgbClr val="545454"/>
                </a:solidFill>
                <a:latin typeface="Menlo" panose="020B0609030804020204" pitchFamily="49" charset="0"/>
              </a:rPr>
              <a:t>(</a:t>
            </a:r>
            <a:r>
              <a:rPr lang="en-US" b="1" i="1" dirty="0">
                <a:solidFill>
                  <a:srgbClr val="BA8CAF"/>
                </a:solidFill>
                <a:latin typeface="Menlo" panose="020B0609030804020204" pitchFamily="49" charset="0"/>
              </a:rPr>
              <a:t>at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a:t>
            </a:r>
            <a:endParaRPr lang="en-US" b="1" dirty="0">
              <a:solidFill>
                <a:srgbClr val="545454"/>
              </a:solidFill>
              <a:effectLst/>
              <a:latin typeface="Menlo" panose="020B0609030804020204" pitchFamily="49" charset="0"/>
            </a:endParaRPr>
          </a:p>
        </p:txBody>
      </p:sp>
    </p:spTree>
    <p:extLst>
      <p:ext uri="{BB962C8B-B14F-4D97-AF65-F5344CB8AC3E}">
        <p14:creationId xmlns:p14="http://schemas.microsoft.com/office/powerpoint/2010/main" val="289665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E180-3ED6-B54C-BC77-4F0599139F8F}"/>
              </a:ext>
            </a:extLst>
          </p:cNvPr>
          <p:cNvSpPr>
            <a:spLocks noGrp="1"/>
          </p:cNvSpPr>
          <p:nvPr>
            <p:ph type="title"/>
          </p:nvPr>
        </p:nvSpPr>
        <p:spPr/>
        <p:txBody>
          <a:bodyPr/>
          <a:lstStyle/>
          <a:p>
            <a:r>
              <a:rPr lang="en-US" dirty="0"/>
              <a:t>Successor States</a:t>
            </a:r>
          </a:p>
        </p:txBody>
      </p:sp>
      <p:sp>
        <p:nvSpPr>
          <p:cNvPr id="3" name="Text Placeholder 2">
            <a:extLst>
              <a:ext uri="{FF2B5EF4-FFF2-40B4-BE49-F238E27FC236}">
                <a16:creationId xmlns:a16="http://schemas.microsoft.com/office/drawing/2014/main" id="{0498296B-8F21-FA43-B4DE-7B95A9C83DB2}"/>
              </a:ext>
            </a:extLst>
          </p:cNvPr>
          <p:cNvSpPr>
            <a:spLocks noGrp="1"/>
          </p:cNvSpPr>
          <p:nvPr>
            <p:ph type="body" idx="1"/>
          </p:nvPr>
        </p:nvSpPr>
        <p:spPr/>
        <p:txBody>
          <a:bodyPr/>
          <a:lstStyle/>
          <a:p>
            <a:r>
              <a:rPr lang="en-US" dirty="0"/>
              <a:t>A </a:t>
            </a:r>
            <a:r>
              <a:rPr lang="en-US" b="1" dirty="0"/>
              <a:t>ground action</a:t>
            </a:r>
            <a:r>
              <a:rPr lang="en-US" dirty="0"/>
              <a:t> is </a:t>
            </a:r>
            <a:r>
              <a:rPr lang="en-US" b="1" dirty="0"/>
              <a:t>applicable</a:t>
            </a:r>
            <a:r>
              <a:rPr lang="en-US" dirty="0"/>
              <a:t> if if every positive literal in the precondition is true, and every negative literal in the precondition is false </a:t>
            </a:r>
          </a:p>
          <a:p>
            <a:endParaRPr lang="en-US" b="1" dirty="0"/>
          </a:p>
        </p:txBody>
      </p:sp>
      <p:sp>
        <p:nvSpPr>
          <p:cNvPr id="9" name="TextBox 8">
            <a:extLst>
              <a:ext uri="{FF2B5EF4-FFF2-40B4-BE49-F238E27FC236}">
                <a16:creationId xmlns:a16="http://schemas.microsoft.com/office/drawing/2014/main" id="{3A48D023-9409-3649-A0C4-48E0C739B040}"/>
              </a:ext>
            </a:extLst>
          </p:cNvPr>
          <p:cNvSpPr txBox="1"/>
          <p:nvPr/>
        </p:nvSpPr>
        <p:spPr>
          <a:xfrm>
            <a:off x="923095" y="2214104"/>
            <a:ext cx="1436611" cy="523220"/>
          </a:xfrm>
          <a:prstGeom prst="rect">
            <a:avLst/>
          </a:prstGeom>
          <a:noFill/>
        </p:spPr>
        <p:txBody>
          <a:bodyPr wrap="none" rtlCol="0">
            <a:spAutoFit/>
          </a:bodyPr>
          <a:lstStyle/>
          <a:p>
            <a:pPr lvl="1" algn="r"/>
            <a:r>
              <a:rPr lang="en-US" b="1" dirty="0"/>
              <a:t>Ground Action</a:t>
            </a:r>
            <a:br>
              <a:rPr lang="en-US" b="1" dirty="0"/>
            </a:br>
            <a:r>
              <a:rPr lang="en-US" dirty="0"/>
              <a:t>no variables</a:t>
            </a:r>
            <a:endParaRPr lang="en-US" b="1" dirty="0"/>
          </a:p>
        </p:txBody>
      </p:sp>
      <p:sp>
        <p:nvSpPr>
          <p:cNvPr id="10" name="TextBox 9">
            <a:extLst>
              <a:ext uri="{FF2B5EF4-FFF2-40B4-BE49-F238E27FC236}">
                <a16:creationId xmlns:a16="http://schemas.microsoft.com/office/drawing/2014/main" id="{59F7B26D-AF29-9D4B-8762-DA5AACA8525F}"/>
              </a:ext>
            </a:extLst>
          </p:cNvPr>
          <p:cNvSpPr txBox="1"/>
          <p:nvPr/>
        </p:nvSpPr>
        <p:spPr>
          <a:xfrm>
            <a:off x="1221253" y="3800500"/>
            <a:ext cx="1138453" cy="307777"/>
          </a:xfrm>
          <a:prstGeom prst="rect">
            <a:avLst/>
          </a:prstGeom>
          <a:noFill/>
        </p:spPr>
        <p:txBody>
          <a:bodyPr wrap="none" rtlCol="0">
            <a:spAutoFit/>
          </a:bodyPr>
          <a:lstStyle/>
          <a:p>
            <a:pPr algn="r"/>
            <a:r>
              <a:rPr lang="en-US" b="1" dirty="0"/>
              <a:t>Initial State</a:t>
            </a:r>
            <a:endParaRPr lang="en-US" dirty="0"/>
          </a:p>
        </p:txBody>
      </p:sp>
      <p:sp>
        <p:nvSpPr>
          <p:cNvPr id="14" name="TextBox 13">
            <a:extLst>
              <a:ext uri="{FF2B5EF4-FFF2-40B4-BE49-F238E27FC236}">
                <a16:creationId xmlns:a16="http://schemas.microsoft.com/office/drawing/2014/main" id="{B422EC9F-7E39-6A4B-9BDA-71635764B58E}"/>
              </a:ext>
            </a:extLst>
          </p:cNvPr>
          <p:cNvSpPr txBox="1"/>
          <p:nvPr/>
        </p:nvSpPr>
        <p:spPr>
          <a:xfrm>
            <a:off x="523883" y="5213853"/>
            <a:ext cx="1835823" cy="954107"/>
          </a:xfrm>
          <a:prstGeom prst="rect">
            <a:avLst/>
          </a:prstGeom>
          <a:noFill/>
        </p:spPr>
        <p:txBody>
          <a:bodyPr wrap="none" rtlCol="0">
            <a:spAutoFit/>
          </a:bodyPr>
          <a:lstStyle/>
          <a:p>
            <a:pPr algn="r"/>
            <a:r>
              <a:rPr lang="en-US" b="1" dirty="0"/>
              <a:t>Result</a:t>
            </a:r>
            <a:br>
              <a:rPr lang="en-US" b="1" dirty="0"/>
            </a:br>
            <a:r>
              <a:rPr lang="en-US" dirty="0"/>
              <a:t>New state reflecting</a:t>
            </a:r>
            <a:br>
              <a:rPr lang="en-US" dirty="0"/>
            </a:br>
            <a:r>
              <a:rPr lang="en-US" dirty="0"/>
              <a:t>the effect of applying</a:t>
            </a:r>
            <a:br>
              <a:rPr lang="en-US" dirty="0"/>
            </a:br>
            <a:r>
              <a:rPr lang="en-US" dirty="0"/>
              <a:t>the ground action</a:t>
            </a:r>
          </a:p>
        </p:txBody>
      </p:sp>
      <p:sp>
        <p:nvSpPr>
          <p:cNvPr id="17" name="TextBox 16">
            <a:extLst>
              <a:ext uri="{FF2B5EF4-FFF2-40B4-BE49-F238E27FC236}">
                <a16:creationId xmlns:a16="http://schemas.microsoft.com/office/drawing/2014/main" id="{50852E25-21A5-F14B-AF7D-00984286500F}"/>
              </a:ext>
            </a:extLst>
          </p:cNvPr>
          <p:cNvSpPr txBox="1"/>
          <p:nvPr/>
        </p:nvSpPr>
        <p:spPr>
          <a:xfrm>
            <a:off x="2537649" y="2214104"/>
            <a:ext cx="8377624" cy="1384995"/>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:action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go</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:parameters</a:t>
            </a:r>
            <a:r>
              <a:rPr lang="en-US" b="1" dirty="0">
                <a:solidFill>
                  <a:srgbClr val="545454"/>
                </a:solidFill>
                <a:effectLst/>
                <a:latin typeface="Menlo" panose="020B0609030804020204" pitchFamily="49" charset="0"/>
              </a:rPr>
              <a:t> (</a:t>
            </a:r>
            <a:r>
              <a:rPr lang="en-US" b="1" dirty="0">
                <a:solidFill>
                  <a:srgbClr val="9DBF40"/>
                </a:solidFill>
                <a:latin typeface="Menlo" panose="020B0609030804020204" pitchFamily="49" charset="0"/>
              </a:rPr>
              <a:t>out</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BA8CAF"/>
                </a:solidFill>
                <a:effectLst/>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 </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:precondition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connected</a:t>
            </a:r>
            <a:r>
              <a:rPr lang="en-US" b="1" dirty="0">
                <a:solidFill>
                  <a:srgbClr val="BA8CAF"/>
                </a:solidFill>
                <a:effectLst/>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out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 </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blocked</a:t>
            </a:r>
            <a:r>
              <a:rPr lang="en-US" b="1" dirty="0">
                <a:solidFill>
                  <a:srgbClr val="BA8CAF"/>
                </a:solidFill>
                <a:effectLst/>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out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   </a:t>
            </a:r>
            <a:r>
              <a:rPr lang="en-US" b="1" dirty="0">
                <a:solidFill>
                  <a:srgbClr val="86C1B9"/>
                </a:solidFill>
                <a:effectLst/>
                <a:latin typeface="Menlo" panose="020B0609030804020204" pitchFamily="49" charset="0"/>
              </a:rPr>
              <a:t>:effect</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and</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BA8CAF"/>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not</a:t>
            </a:r>
            <a:r>
              <a:rPr lang="en-US" b="1" dirty="0">
                <a:solidFill>
                  <a:srgbClr val="545454"/>
                </a:solidFill>
                <a:effectLst/>
                <a:latin typeface="Menlo" panose="020B0609030804020204" pitchFamily="49" charset="0"/>
              </a:rPr>
              <a:t> (</a:t>
            </a:r>
            <a:r>
              <a:rPr lang="en-US" b="1" i="1" dirty="0">
                <a:solidFill>
                  <a:srgbClr val="BA8CAF"/>
                </a:solidFill>
                <a:effectLst/>
                <a:latin typeface="Menlo" panose="020B0609030804020204" pitchFamily="49" charset="0"/>
              </a:rPr>
              <a:t>at</a:t>
            </a:r>
            <a:r>
              <a:rPr lang="en-US" b="1" dirty="0">
                <a:solidFill>
                  <a:srgbClr val="BA8CAF"/>
                </a:solidFill>
                <a:effectLst/>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p>
        </p:txBody>
      </p:sp>
      <p:sp>
        <p:nvSpPr>
          <p:cNvPr id="18" name="TextBox 17">
            <a:extLst>
              <a:ext uri="{FF2B5EF4-FFF2-40B4-BE49-F238E27FC236}">
                <a16:creationId xmlns:a16="http://schemas.microsoft.com/office/drawing/2014/main" id="{09BE8437-CD33-5542-B72E-A93E77A0C33E}"/>
              </a:ext>
            </a:extLst>
          </p:cNvPr>
          <p:cNvSpPr txBox="1"/>
          <p:nvPr/>
        </p:nvSpPr>
        <p:spPr>
          <a:xfrm>
            <a:off x="2537649" y="3810469"/>
            <a:ext cx="6121400"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out</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in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south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north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latin typeface="Menlo" panose="020B0609030804020204" pitchFamily="49" charset="0"/>
              </a:rPr>
              <a:t>) </a:t>
            </a:r>
            <a:br>
              <a:rPr lang="en-US" b="1" dirty="0">
                <a:solidFill>
                  <a:srgbClr val="545454"/>
                </a:solidFill>
                <a:latin typeface="Menlo" panose="020B0609030804020204" pitchFamily="49" charset="0"/>
              </a:rPr>
            </a:br>
            <a:r>
              <a:rPr lang="en-US" b="1" dirty="0">
                <a:solidFill>
                  <a:srgbClr val="545454"/>
                </a:solidFill>
                <a:latin typeface="Menlo" panose="020B0609030804020204" pitchFamily="49" charset="0"/>
              </a:rPr>
              <a:t>(</a:t>
            </a:r>
            <a:r>
              <a:rPr lang="en-US" b="1" i="1" dirty="0">
                <a:solidFill>
                  <a:srgbClr val="BA8CAF"/>
                </a:solidFill>
                <a:latin typeface="Menlo" panose="020B0609030804020204" pitchFamily="49" charset="0"/>
              </a:rPr>
              <a:t>at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a:solidFill>
                  <a:srgbClr val="9DBF40"/>
                </a:solidFill>
                <a:latin typeface="Menlo" panose="020B0609030804020204" pitchFamily="49" charset="0"/>
              </a:rPr>
              <a:t>cottage</a:t>
            </a:r>
            <a:r>
              <a:rPr lang="en-US" b="1" dirty="0">
                <a:solidFill>
                  <a:srgbClr val="545454"/>
                </a:solidFill>
                <a:latin typeface="Menlo" panose="020B0609030804020204" pitchFamily="49" charset="0"/>
              </a:rPr>
              <a:t>)</a:t>
            </a:r>
            <a:endParaRPr lang="en-US" b="1" dirty="0">
              <a:solidFill>
                <a:srgbClr val="545454"/>
              </a:solidFill>
              <a:effectLst/>
              <a:latin typeface="Menlo" panose="020B0609030804020204" pitchFamily="49" charset="0"/>
            </a:endParaRPr>
          </a:p>
        </p:txBody>
      </p:sp>
      <p:sp>
        <p:nvSpPr>
          <p:cNvPr id="16" name="Google Shape;75;g92b3bf485b_0_0">
            <a:extLst>
              <a:ext uri="{FF2B5EF4-FFF2-40B4-BE49-F238E27FC236}">
                <a16:creationId xmlns:a16="http://schemas.microsoft.com/office/drawing/2014/main" id="{33D9B402-F8F0-4540-8450-13D4DCD1738B}"/>
              </a:ext>
            </a:extLst>
          </p:cNvPr>
          <p:cNvSpPr/>
          <p:nvPr/>
        </p:nvSpPr>
        <p:spPr>
          <a:xfrm>
            <a:off x="8165866" y="3728626"/>
            <a:ext cx="3730676" cy="1336594"/>
          </a:xfrm>
          <a:prstGeom prst="wedgeRoundRectCallout">
            <a:avLst>
              <a:gd name="adj1" fmla="val -79062"/>
              <a:gd name="adj2" fmla="val -7413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Negative literals in the effects are kept in a </a:t>
            </a:r>
            <a:r>
              <a:rPr lang="en-US" sz="2000" b="1" dirty="0">
                <a:latin typeface="Open Sans"/>
                <a:ea typeface="Open Sans"/>
                <a:cs typeface="Open Sans"/>
                <a:sym typeface="Open Sans"/>
              </a:rPr>
              <a:t>delete list </a:t>
            </a:r>
            <a:r>
              <a:rPr lang="en-US" sz="2000" dirty="0">
                <a:latin typeface="Open Sans"/>
                <a:ea typeface="Open Sans"/>
                <a:cs typeface="Open Sans"/>
                <a:sym typeface="Open Sans"/>
              </a:rPr>
              <a:t>DEL(), and positive literals are kept in an </a:t>
            </a:r>
            <a:r>
              <a:rPr lang="en-US" sz="2000" b="1" dirty="0">
                <a:latin typeface="Open Sans"/>
                <a:ea typeface="Open Sans"/>
                <a:cs typeface="Open Sans"/>
                <a:sym typeface="Open Sans"/>
              </a:rPr>
              <a:t>add list</a:t>
            </a:r>
            <a:r>
              <a:rPr lang="en-US" sz="2000" dirty="0">
                <a:latin typeface="Open Sans"/>
                <a:ea typeface="Open Sans"/>
                <a:cs typeface="Open Sans"/>
                <a:sym typeface="Open Sans"/>
              </a:rPr>
              <a:t> ADD()</a:t>
            </a:r>
            <a:endParaRPr sz="2000" i="0" u="none" strike="noStrike" cap="none" dirty="0">
              <a:latin typeface="Open Sans"/>
              <a:ea typeface="Open Sans"/>
              <a:cs typeface="Open Sans"/>
              <a:sym typeface="Open Sans"/>
            </a:endParaRPr>
          </a:p>
        </p:txBody>
      </p:sp>
      <p:sp>
        <p:nvSpPr>
          <p:cNvPr id="19" name="TextBox 18">
            <a:extLst>
              <a:ext uri="{FF2B5EF4-FFF2-40B4-BE49-F238E27FC236}">
                <a16:creationId xmlns:a16="http://schemas.microsoft.com/office/drawing/2014/main" id="{5F0E91FF-8B96-304D-8570-B9C661248F1C}"/>
              </a:ext>
            </a:extLst>
          </p:cNvPr>
          <p:cNvSpPr txBox="1"/>
          <p:nvPr/>
        </p:nvSpPr>
        <p:spPr>
          <a:xfrm>
            <a:off x="2537649" y="5213853"/>
            <a:ext cx="6121400" cy="1169551"/>
          </a:xfrm>
          <a:prstGeom prst="rect">
            <a:avLst/>
          </a:prstGeom>
          <a:solidFill>
            <a:schemeClr val="accent4"/>
          </a:solidFill>
          <a:ln w="28575">
            <a:solidFill>
              <a:schemeClr val="accent1"/>
            </a:solidFill>
          </a:ln>
        </p:spPr>
        <p:txBody>
          <a:bodyPr wrap="square">
            <a:spAutoFit/>
          </a:bodyPr>
          <a:lstStyle/>
          <a:p>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out</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in</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cottage</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south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a:t>
            </a:r>
            <a:br>
              <a:rPr lang="en-US" b="1" dirty="0">
                <a:solidFill>
                  <a:srgbClr val="545454"/>
                </a:solidFill>
                <a:effectLst/>
                <a:latin typeface="Menlo" panose="020B0609030804020204" pitchFamily="49" charset="0"/>
              </a:rPr>
            </a:br>
            <a:r>
              <a:rPr lang="en-US" b="1" dirty="0">
                <a:solidFill>
                  <a:srgbClr val="545454"/>
                </a:solidFill>
                <a:effectLst/>
                <a:latin typeface="Menlo" panose="020B0609030804020204" pitchFamily="49" charset="0"/>
              </a:rPr>
              <a:t>(</a:t>
            </a:r>
            <a:r>
              <a:rPr lang="en-US" b="1" i="1" dirty="0">
                <a:solidFill>
                  <a:srgbClr val="BA8CAF"/>
                </a:solidFill>
                <a:effectLst/>
                <a:latin typeface="Menlo" panose="020B0609030804020204" pitchFamily="49" charset="0"/>
              </a:rPr>
              <a:t>connected</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fishingpond</a:t>
            </a:r>
            <a:r>
              <a:rPr lang="en-US" b="1" dirty="0">
                <a:solidFill>
                  <a:srgbClr val="545454"/>
                </a:solidFill>
                <a:effectLst/>
                <a:latin typeface="Menlo" panose="020B0609030804020204" pitchFamily="49" charset="0"/>
              </a:rPr>
              <a:t> </a:t>
            </a:r>
            <a:r>
              <a:rPr lang="en-US" b="1" dirty="0">
                <a:solidFill>
                  <a:srgbClr val="9DBF40"/>
                </a:solidFill>
                <a:effectLst/>
                <a:latin typeface="Menlo" panose="020B0609030804020204" pitchFamily="49" charset="0"/>
              </a:rPr>
              <a:t>north</a:t>
            </a:r>
            <a:r>
              <a:rPr lang="en-US" b="1" dirty="0">
                <a:solidFill>
                  <a:srgbClr val="545454"/>
                </a:solidFill>
                <a:effectLst/>
                <a:latin typeface="Menlo" panose="020B0609030804020204" pitchFamily="49" charset="0"/>
              </a:rPr>
              <a:t> </a:t>
            </a:r>
            <a:r>
              <a:rPr lang="en-US" b="1" dirty="0" err="1">
                <a:solidFill>
                  <a:srgbClr val="9DBF40"/>
                </a:solidFill>
                <a:effectLst/>
                <a:latin typeface="Menlo" panose="020B0609030804020204" pitchFamily="49" charset="0"/>
              </a:rPr>
              <a:t>gardenpath</a:t>
            </a:r>
            <a:r>
              <a:rPr lang="en-US" b="1" dirty="0">
                <a:solidFill>
                  <a:srgbClr val="545454"/>
                </a:solidFill>
                <a:latin typeface="Menlo" panose="020B0609030804020204" pitchFamily="49" charset="0"/>
              </a:rPr>
              <a:t>) </a:t>
            </a:r>
            <a:br>
              <a:rPr lang="en-US" b="1" dirty="0">
                <a:solidFill>
                  <a:srgbClr val="545454"/>
                </a:solidFill>
                <a:latin typeface="Menlo" panose="020B0609030804020204" pitchFamily="49" charset="0"/>
              </a:rPr>
            </a:br>
            <a:r>
              <a:rPr lang="en-US" b="1" dirty="0">
                <a:solidFill>
                  <a:srgbClr val="545454"/>
                </a:solidFill>
                <a:latin typeface="Menlo" panose="020B0609030804020204" pitchFamily="49" charset="0"/>
              </a:rPr>
              <a:t>(</a:t>
            </a:r>
            <a:r>
              <a:rPr lang="en-US" b="1" i="1" dirty="0">
                <a:solidFill>
                  <a:srgbClr val="BA8CAF"/>
                </a:solidFill>
                <a:latin typeface="Menlo" panose="020B0609030804020204" pitchFamily="49" charset="0"/>
              </a:rPr>
              <a:t>at</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npc</a:t>
            </a:r>
            <a:r>
              <a:rPr lang="en-US" b="1" dirty="0">
                <a:solidFill>
                  <a:srgbClr val="545454"/>
                </a:solidFill>
                <a:latin typeface="Menlo" panose="020B0609030804020204" pitchFamily="49" charset="0"/>
              </a:rPr>
              <a:t> </a:t>
            </a:r>
            <a:r>
              <a:rPr lang="en-US" b="1" dirty="0" err="1">
                <a:solidFill>
                  <a:srgbClr val="9DBF40"/>
                </a:solidFill>
                <a:latin typeface="Menlo" panose="020B0609030804020204" pitchFamily="49" charset="0"/>
              </a:rPr>
              <a:t>gardenpath</a:t>
            </a:r>
            <a:r>
              <a:rPr lang="en-US" b="1" dirty="0">
                <a:solidFill>
                  <a:srgbClr val="545454"/>
                </a:solidFill>
                <a:latin typeface="Menlo" panose="020B0609030804020204" pitchFamily="49" charset="0"/>
              </a:rPr>
              <a:t>)</a:t>
            </a:r>
            <a:endParaRPr lang="en-US" b="1" dirty="0">
              <a:solidFill>
                <a:srgbClr val="545454"/>
              </a:solidFill>
              <a:effectLst/>
              <a:latin typeface="Menlo" panose="020B0609030804020204" pitchFamily="49" charset="0"/>
            </a:endParaRPr>
          </a:p>
        </p:txBody>
      </p:sp>
    </p:spTree>
    <p:extLst>
      <p:ext uri="{BB962C8B-B14F-4D97-AF65-F5344CB8AC3E}">
        <p14:creationId xmlns:p14="http://schemas.microsoft.com/office/powerpoint/2010/main" val="69377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175C-75C9-0844-BC36-B4D34A3C6C8A}"/>
              </a:ext>
            </a:extLst>
          </p:cNvPr>
          <p:cNvSpPr>
            <a:spLocks noGrp="1"/>
          </p:cNvSpPr>
          <p:nvPr>
            <p:ph type="title"/>
          </p:nvPr>
        </p:nvSpPr>
        <p:spPr>
          <a:xfrm>
            <a:off x="399674" y="365125"/>
            <a:ext cx="2512860" cy="772052"/>
          </a:xfrm>
        </p:spPr>
        <p:txBody>
          <a:bodyPr/>
          <a:lstStyle/>
          <a:p>
            <a:r>
              <a:rPr lang="en-US" dirty="0"/>
              <a:t>Domain</a:t>
            </a:r>
          </a:p>
        </p:txBody>
      </p:sp>
      <p:sp>
        <p:nvSpPr>
          <p:cNvPr id="5" name="TextBox 4">
            <a:extLst>
              <a:ext uri="{FF2B5EF4-FFF2-40B4-BE49-F238E27FC236}">
                <a16:creationId xmlns:a16="http://schemas.microsoft.com/office/drawing/2014/main" id="{9A3C2B86-5CCA-7A48-806A-9ED4706A47DC}"/>
              </a:ext>
            </a:extLst>
          </p:cNvPr>
          <p:cNvSpPr txBox="1"/>
          <p:nvPr/>
        </p:nvSpPr>
        <p:spPr>
          <a:xfrm>
            <a:off x="6315264" y="1379577"/>
            <a:ext cx="6104466" cy="4832092"/>
          </a:xfrm>
          <a:prstGeom prst="rect">
            <a:avLst/>
          </a:prstGeom>
          <a:solidFill>
            <a:schemeClr val="accent4"/>
          </a:solidFill>
          <a:ln w="12700">
            <a:solidFill>
              <a:schemeClr val="tx1"/>
            </a:solidFill>
          </a:ln>
        </p:spPr>
        <p:txBody>
          <a:bodyPr wrap="square">
            <a:spAutoFit/>
          </a:bodyPr>
          <a:lstStyle/>
          <a:p>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define</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problem</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navigate-to-location</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:domain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action-castle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:objects</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npc</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D2322D"/>
                </a:solidFill>
                <a:effectLst/>
                <a:latin typeface="Menlo" panose="020B0609030804020204" pitchFamily="49" charset="0"/>
              </a:rPr>
              <a:t>player</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fishingpond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err="1">
                <a:solidFill>
                  <a:srgbClr val="9DBF40"/>
                </a:solidFill>
                <a:effectLst/>
                <a:latin typeface="Menlo" panose="020B0609030804020204" pitchFamily="49" charset="0"/>
              </a:rPr>
              <a:t>windingpath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talltree</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drawbridge</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courtyard</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err="1">
                <a:solidFill>
                  <a:srgbClr val="9DBF40"/>
                </a:solidFill>
                <a:effectLst/>
                <a:latin typeface="Menlo" panose="020B0609030804020204" pitchFamily="49" charset="0"/>
              </a:rPr>
              <a:t>towerstairs</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tower</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dungeonstairs</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dungeon</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err="1">
                <a:solidFill>
                  <a:srgbClr val="9DBF40"/>
                </a:solidFill>
                <a:effectLst/>
                <a:latin typeface="Menlo" panose="020B0609030804020204" pitchFamily="49" charset="0"/>
              </a:rPr>
              <a:t>greatfeastinghall</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throneroom</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D2322D"/>
                </a:solidFill>
                <a:effectLst/>
                <a:latin typeface="Menlo" panose="020B0609030804020204" pitchFamily="49" charset="0"/>
              </a:rPr>
              <a:t>location</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out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north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south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east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west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up</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down</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D2322D"/>
                </a:solidFill>
                <a:effectLst/>
                <a:latin typeface="Menlo" panose="020B0609030804020204" pitchFamily="49" charset="0"/>
              </a:rPr>
              <a:t>direction</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
            </a:r>
            <a:r>
              <a:rPr lang="en-US" i="1" dirty="0" err="1">
                <a:solidFill>
                  <a:srgbClr val="BA8CAF"/>
                </a:solidFill>
                <a:effectLst/>
                <a:latin typeface="Menlo" panose="020B0609030804020204" pitchFamily="49" charset="0"/>
              </a:rPr>
              <a:t>init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npc</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out</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cottage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south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fishingpond</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connected</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fishingpond</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north</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gardenpath</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:goal</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npc</a:t>
            </a:r>
            <a:r>
              <a:rPr lang="en-US" dirty="0">
                <a:solidFill>
                  <a:srgbClr val="545454"/>
                </a:solidFill>
                <a:effectLst/>
                <a:latin typeface="Menlo" panose="020B0609030804020204" pitchFamily="49" charset="0"/>
              </a:rPr>
              <a:t> </a:t>
            </a:r>
            <a:r>
              <a:rPr lang="en-US" dirty="0" err="1">
                <a:solidFill>
                  <a:srgbClr val="9DBF40"/>
                </a:solidFill>
                <a:effectLst/>
                <a:latin typeface="Menlo" panose="020B0609030804020204" pitchFamily="49" charset="0"/>
              </a:rPr>
              <a:t>throneroom</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a:t>
            </a:r>
          </a:p>
        </p:txBody>
      </p:sp>
      <p:sp>
        <p:nvSpPr>
          <p:cNvPr id="7" name="TextBox 6">
            <a:extLst>
              <a:ext uri="{FF2B5EF4-FFF2-40B4-BE49-F238E27FC236}">
                <a16:creationId xmlns:a16="http://schemas.microsoft.com/office/drawing/2014/main" id="{DBFBBA0E-C356-C140-A918-378CAD20B22B}"/>
              </a:ext>
            </a:extLst>
          </p:cNvPr>
          <p:cNvSpPr txBox="1"/>
          <p:nvPr/>
        </p:nvSpPr>
        <p:spPr>
          <a:xfrm>
            <a:off x="0" y="1336754"/>
            <a:ext cx="6104466" cy="5047536"/>
          </a:xfrm>
          <a:prstGeom prst="rect">
            <a:avLst/>
          </a:prstGeom>
          <a:solidFill>
            <a:schemeClr val="accent4"/>
          </a:solidFill>
          <a:ln w="12700">
            <a:solidFill>
              <a:schemeClr val="tx1"/>
            </a:solidFill>
          </a:ln>
        </p:spPr>
        <p:txBody>
          <a:bodyPr wrap="square">
            <a:spAutoFit/>
          </a:bodyPr>
          <a:lstStyle/>
          <a:p>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define</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domain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action-castle</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:requirements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:strips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:typing</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:types</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player</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location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direction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item</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:action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go</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:parameters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a:t>
            </a:r>
            <a:r>
              <a:rPr lang="en-US" dirty="0" err="1">
                <a:solidFill>
                  <a:srgbClr val="BA8CAF"/>
                </a:solidFill>
                <a:effectLst/>
                <a:latin typeface="Menlo" panose="020B0609030804020204" pitchFamily="49" charset="0"/>
              </a:rPr>
              <a:t>dir</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direction</a:t>
            </a:r>
            <a:r>
              <a:rPr lang="en-US" dirty="0">
                <a:solidFill>
                  <a:srgbClr val="BA8CAF"/>
                </a:solidFill>
                <a:effectLst/>
                <a:latin typeface="Menlo" panose="020B0609030804020204" pitchFamily="49" charset="0"/>
              </a:rPr>
              <a:t> ?p</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player</a:t>
            </a:r>
            <a:r>
              <a:rPr lang="en-US" dirty="0">
                <a:solidFill>
                  <a:srgbClr val="BA8CAF"/>
                </a:solidFill>
                <a:effectLst/>
                <a:latin typeface="Menlo" panose="020B0609030804020204" pitchFamily="49" charset="0"/>
              </a:rPr>
              <a:t> </a:t>
            </a:r>
          </a:p>
          <a:p>
            <a:r>
              <a:rPr lang="en-US" dirty="0">
                <a:solidFill>
                  <a:srgbClr val="BA8CAF"/>
                </a:solidFill>
                <a:latin typeface="Menlo" panose="020B0609030804020204" pitchFamily="49" charset="0"/>
              </a:rPr>
              <a:t>                   </a:t>
            </a:r>
            <a:r>
              <a:rPr lang="en-US" dirty="0">
                <a:solidFill>
                  <a:srgbClr val="BA8CAF"/>
                </a:solidFill>
                <a:effectLst/>
                <a:latin typeface="Menlo" panose="020B0609030804020204" pitchFamily="49" charset="0"/>
              </a:rPr>
              <a:t>?l1</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location</a:t>
            </a:r>
            <a:r>
              <a:rPr lang="en-US" dirty="0">
                <a:solidFill>
                  <a:srgbClr val="BA8CAF"/>
                </a:solidFill>
                <a:effectLst/>
                <a:latin typeface="Menlo" panose="020B0609030804020204" pitchFamily="49" charset="0"/>
              </a:rPr>
              <a:t> ?l2</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location</a:t>
            </a: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:precondition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?l1</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connected</a:t>
            </a:r>
            <a:r>
              <a:rPr lang="en-US" dirty="0">
                <a:solidFill>
                  <a:srgbClr val="BA8CAF"/>
                </a:solidFill>
                <a:effectLst/>
                <a:latin typeface="Menlo" panose="020B0609030804020204" pitchFamily="49" charset="0"/>
              </a:rPr>
              <a:t> ?l1 ?</a:t>
            </a:r>
            <a:r>
              <a:rPr lang="en-US" dirty="0" err="1">
                <a:solidFill>
                  <a:srgbClr val="BA8CAF"/>
                </a:solidFill>
                <a:effectLst/>
                <a:latin typeface="Menlo" panose="020B0609030804020204" pitchFamily="49" charset="0"/>
              </a:rPr>
              <a:t>dir</a:t>
            </a:r>
            <a:r>
              <a:rPr lang="en-US" dirty="0">
                <a:solidFill>
                  <a:srgbClr val="BA8CAF"/>
                </a:solidFill>
                <a:effectLst/>
                <a:latin typeface="Menlo" panose="020B0609030804020204" pitchFamily="49" charset="0"/>
              </a:rPr>
              <a:t> ?l2</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dirty="0">
                <a:solidFill>
                  <a:srgbClr val="9DBF40"/>
                </a:solidFill>
                <a:effectLst/>
                <a:latin typeface="Menlo" panose="020B0609030804020204" pitchFamily="49" charset="0"/>
              </a:rPr>
              <a:t>not</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blocked</a:t>
            </a:r>
            <a:r>
              <a:rPr lang="en-US" dirty="0">
                <a:solidFill>
                  <a:srgbClr val="BA8CAF"/>
                </a:solidFill>
                <a:effectLst/>
                <a:latin typeface="Menlo" panose="020B0609030804020204" pitchFamily="49" charset="0"/>
              </a:rPr>
              <a:t> ?l1 ?</a:t>
            </a:r>
            <a:r>
              <a:rPr lang="en-US" dirty="0" err="1">
                <a:solidFill>
                  <a:srgbClr val="BA8CAF"/>
                </a:solidFill>
                <a:effectLst/>
                <a:latin typeface="Menlo" panose="020B0609030804020204" pitchFamily="49" charset="0"/>
              </a:rPr>
              <a:t>dir</a:t>
            </a:r>
            <a:r>
              <a:rPr lang="en-US" dirty="0">
                <a:solidFill>
                  <a:srgbClr val="BA8CAF"/>
                </a:solidFill>
                <a:effectLst/>
                <a:latin typeface="Menlo" panose="020B0609030804020204" pitchFamily="49" charset="0"/>
              </a:rPr>
              <a:t> ?l2</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:effect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?l2</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not</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?l1</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:action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get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:parameters</a:t>
            </a:r>
            <a:r>
              <a:rPr lang="en-US" dirty="0">
                <a:solidFill>
                  <a:srgbClr val="545454"/>
                </a:solidFill>
                <a:effectLst/>
                <a:latin typeface="Menlo" panose="020B0609030804020204" pitchFamily="49" charset="0"/>
              </a:rPr>
              <a:t> (</a:t>
            </a:r>
            <a:r>
              <a:rPr lang="en-US" dirty="0">
                <a:solidFill>
                  <a:srgbClr val="BA8CAF"/>
                </a:solidFill>
                <a:effectLst/>
                <a:latin typeface="Menlo" panose="020B0609030804020204" pitchFamily="49" charset="0"/>
              </a:rPr>
              <a:t>?item</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item</a:t>
            </a:r>
            <a:r>
              <a:rPr lang="en-US" dirty="0">
                <a:solidFill>
                  <a:srgbClr val="BA8CAF"/>
                </a:solidFill>
                <a:effectLst/>
                <a:latin typeface="Menlo" panose="020B0609030804020204" pitchFamily="49" charset="0"/>
              </a:rPr>
              <a:t> </a:t>
            </a:r>
          </a:p>
          <a:p>
            <a:r>
              <a:rPr lang="en-US" dirty="0">
                <a:solidFill>
                  <a:srgbClr val="BA8CAF"/>
                </a:solidFill>
                <a:latin typeface="Menlo" panose="020B0609030804020204" pitchFamily="49" charset="0"/>
              </a:rPr>
              <a:t>                   </a:t>
            </a:r>
            <a:r>
              <a:rPr lang="en-US" dirty="0">
                <a:solidFill>
                  <a:srgbClr val="BA8CAF"/>
                </a:solidFill>
                <a:effectLst/>
                <a:latin typeface="Menlo" panose="020B0609030804020204" pitchFamily="49" charset="0"/>
              </a:rPr>
              <a:t>?p</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player</a:t>
            </a:r>
            <a:r>
              <a:rPr lang="en-US" dirty="0">
                <a:solidFill>
                  <a:srgbClr val="BA8CAF"/>
                </a:solidFill>
                <a:effectLst/>
                <a:latin typeface="Menlo" panose="020B0609030804020204" pitchFamily="49" charset="0"/>
              </a:rPr>
              <a:t> </a:t>
            </a:r>
          </a:p>
          <a:p>
            <a:r>
              <a:rPr lang="en-US" dirty="0">
                <a:solidFill>
                  <a:srgbClr val="BA8CAF"/>
                </a:solidFill>
                <a:latin typeface="Menlo" panose="020B0609030804020204" pitchFamily="49" charset="0"/>
              </a:rPr>
              <a:t>                   </a:t>
            </a:r>
            <a:r>
              <a:rPr lang="en-US" dirty="0">
                <a:solidFill>
                  <a:srgbClr val="BA8CAF"/>
                </a:solidFill>
                <a:effectLst/>
                <a:latin typeface="Menlo" panose="020B0609030804020204" pitchFamily="49" charset="0"/>
              </a:rPr>
              <a:t>?l1</a:t>
            </a:r>
            <a:r>
              <a:rPr lang="en-US" dirty="0">
                <a:solidFill>
                  <a:srgbClr val="545454"/>
                </a:solidFill>
                <a:effectLst/>
                <a:latin typeface="Menlo" panose="020B0609030804020204" pitchFamily="49" charset="0"/>
              </a:rPr>
              <a:t> </a:t>
            </a:r>
            <a:r>
              <a:rPr lang="en-US" dirty="0">
                <a:solidFill>
                  <a:srgbClr val="F09642"/>
                </a:solidFill>
                <a:effectLst/>
                <a:latin typeface="Menlo" panose="020B0609030804020204" pitchFamily="49" charset="0"/>
              </a:rPr>
              <a:t>-</a:t>
            </a:r>
            <a:r>
              <a:rPr lang="en-US" dirty="0">
                <a:solidFill>
                  <a:srgbClr val="545454"/>
                </a:solidFill>
                <a:effectLst/>
                <a:latin typeface="Menlo" panose="020B0609030804020204" pitchFamily="49" charset="0"/>
              </a:rPr>
              <a:t> </a:t>
            </a:r>
            <a:r>
              <a:rPr lang="en-US" dirty="0">
                <a:solidFill>
                  <a:srgbClr val="3C97DD"/>
                </a:solidFill>
                <a:effectLst/>
                <a:latin typeface="Menlo" panose="020B0609030804020204" pitchFamily="49" charset="0"/>
              </a:rPr>
              <a:t>location</a:t>
            </a:r>
            <a:r>
              <a:rPr lang="en-US" dirty="0">
                <a:solidFill>
                  <a:srgbClr val="545454"/>
                </a:solidFill>
                <a:effectLst/>
                <a:latin typeface="Menlo" panose="020B0609030804020204" pitchFamily="49" charset="0"/>
              </a:rPr>
              <a:t> ) </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:precondition</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?p ?l1</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?item ?l1</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r>
              <a:rPr lang="en-US" dirty="0">
                <a:solidFill>
                  <a:srgbClr val="86C1B9"/>
                </a:solidFill>
                <a:effectLst/>
                <a:latin typeface="Menlo" panose="020B0609030804020204" pitchFamily="49" charset="0"/>
              </a:rPr>
              <a:t>:effect</a:t>
            </a:r>
            <a:r>
              <a:rPr lang="en-US" dirty="0">
                <a:solidFill>
                  <a:srgbClr val="545454"/>
                </a:solidFill>
                <a:effectLst/>
                <a:latin typeface="Menlo" panose="020B0609030804020204" pitchFamily="49" charset="0"/>
              </a:rPr>
              <a:t> (</a:t>
            </a:r>
            <a:r>
              <a:rPr lang="en-US" dirty="0">
                <a:solidFill>
                  <a:srgbClr val="9DBF40"/>
                </a:solidFill>
                <a:effectLst/>
                <a:latin typeface="Menlo" panose="020B0609030804020204" pitchFamily="49" charset="0"/>
              </a:rPr>
              <a:t>and</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inventory</a:t>
            </a:r>
            <a:r>
              <a:rPr lang="en-US" dirty="0">
                <a:solidFill>
                  <a:srgbClr val="BA8CAF"/>
                </a:solidFill>
                <a:effectLst/>
                <a:latin typeface="Menlo" panose="020B0609030804020204" pitchFamily="49" charset="0"/>
              </a:rPr>
              <a:t> ?p ?item</a:t>
            </a:r>
            <a:r>
              <a:rPr lang="en-US" dirty="0">
                <a:solidFill>
                  <a:srgbClr val="545454"/>
                </a:solidFill>
                <a:effectLst/>
                <a:latin typeface="Menlo" panose="020B0609030804020204" pitchFamily="49" charset="0"/>
              </a:rPr>
              <a:t>) </a:t>
            </a:r>
          </a:p>
          <a:p>
            <a:r>
              <a:rPr lang="en-US" dirty="0">
                <a:solidFill>
                  <a:srgbClr val="545454"/>
                </a:solidFill>
                <a:latin typeface="Menlo" panose="020B0609030804020204" pitchFamily="49" charset="0"/>
              </a:rPr>
              <a:t>                   </a:t>
            </a:r>
            <a:r>
              <a:rPr lang="en-US" dirty="0">
                <a:solidFill>
                  <a:srgbClr val="545454"/>
                </a:solidFill>
                <a:effectLst/>
                <a:latin typeface="Menlo" panose="020B0609030804020204" pitchFamily="49" charset="0"/>
              </a:rPr>
              <a:t>(</a:t>
            </a:r>
            <a:r>
              <a:rPr lang="en-US" dirty="0">
                <a:solidFill>
                  <a:srgbClr val="9DBF40"/>
                </a:solidFill>
                <a:effectLst/>
                <a:latin typeface="Menlo" panose="020B0609030804020204" pitchFamily="49" charset="0"/>
              </a:rPr>
              <a:t>not</a:t>
            </a:r>
            <a:r>
              <a:rPr lang="en-US" dirty="0">
                <a:solidFill>
                  <a:srgbClr val="545454"/>
                </a:solidFill>
                <a:effectLst/>
                <a:latin typeface="Menlo" panose="020B0609030804020204" pitchFamily="49" charset="0"/>
              </a:rPr>
              <a:t> (</a:t>
            </a:r>
            <a:r>
              <a:rPr lang="en-US" i="1" dirty="0">
                <a:solidFill>
                  <a:srgbClr val="BA8CAF"/>
                </a:solidFill>
                <a:effectLst/>
                <a:latin typeface="Menlo" panose="020B0609030804020204" pitchFamily="49" charset="0"/>
              </a:rPr>
              <a:t>at</a:t>
            </a:r>
            <a:r>
              <a:rPr lang="en-US" dirty="0">
                <a:solidFill>
                  <a:srgbClr val="BA8CAF"/>
                </a:solidFill>
                <a:effectLst/>
                <a:latin typeface="Menlo" panose="020B0609030804020204" pitchFamily="49" charset="0"/>
              </a:rPr>
              <a:t> ?item ?l1</a:t>
            </a:r>
            <a:r>
              <a:rPr lang="en-US" dirty="0">
                <a:solidFill>
                  <a:srgbClr val="545454"/>
                </a:solidFill>
                <a:effectLst/>
                <a:latin typeface="Menlo" panose="020B0609030804020204" pitchFamily="49" charset="0"/>
              </a:rPr>
              <a:t>)))</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   )</a:t>
            </a:r>
            <a:br>
              <a:rPr lang="en-US" dirty="0">
                <a:solidFill>
                  <a:srgbClr val="545454"/>
                </a:solidFill>
                <a:effectLst/>
                <a:latin typeface="Menlo" panose="020B0609030804020204" pitchFamily="49" charset="0"/>
              </a:rPr>
            </a:br>
            <a:r>
              <a:rPr lang="en-US" dirty="0">
                <a:solidFill>
                  <a:srgbClr val="545454"/>
                </a:solidFill>
                <a:effectLst/>
                <a:latin typeface="Menlo" panose="020B0609030804020204" pitchFamily="49" charset="0"/>
              </a:rPr>
              <a:t>)</a:t>
            </a:r>
          </a:p>
        </p:txBody>
      </p:sp>
      <p:sp>
        <p:nvSpPr>
          <p:cNvPr id="8" name="Title 1">
            <a:extLst>
              <a:ext uri="{FF2B5EF4-FFF2-40B4-BE49-F238E27FC236}">
                <a16:creationId xmlns:a16="http://schemas.microsoft.com/office/drawing/2014/main" id="{85E8F216-85B6-4F46-BF68-78225E9140E3}"/>
              </a:ext>
            </a:extLst>
          </p:cNvPr>
          <p:cNvSpPr txBox="1">
            <a:spLocks/>
          </p:cNvSpPr>
          <p:nvPr/>
        </p:nvSpPr>
        <p:spPr>
          <a:xfrm>
            <a:off x="6315264" y="365125"/>
            <a:ext cx="2512860" cy="77205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18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Problem</a:t>
            </a:r>
          </a:p>
        </p:txBody>
      </p:sp>
      <p:sp>
        <p:nvSpPr>
          <p:cNvPr id="9" name="Google Shape;75;g92b3bf485b_0_0">
            <a:extLst>
              <a:ext uri="{FF2B5EF4-FFF2-40B4-BE49-F238E27FC236}">
                <a16:creationId xmlns:a16="http://schemas.microsoft.com/office/drawing/2014/main" id="{FD5BB16A-EA13-AF43-A553-FA398A1CCCC6}"/>
              </a:ext>
            </a:extLst>
          </p:cNvPr>
          <p:cNvSpPr/>
          <p:nvPr/>
        </p:nvSpPr>
        <p:spPr>
          <a:xfrm>
            <a:off x="3123332" y="863177"/>
            <a:ext cx="2565828" cy="644529"/>
          </a:xfrm>
          <a:prstGeom prst="wedgeRoundRectCallout">
            <a:avLst>
              <a:gd name="adj1" fmla="val -108220"/>
              <a:gd name="adj2" fmla="val 179131"/>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Set of Action Schema</a:t>
            </a:r>
            <a:endParaRPr sz="2000" i="0" u="none" strike="noStrike" cap="none" dirty="0">
              <a:latin typeface="Open Sans"/>
              <a:ea typeface="Open Sans"/>
              <a:cs typeface="Open Sans"/>
              <a:sym typeface="Open Sans"/>
            </a:endParaRPr>
          </a:p>
        </p:txBody>
      </p:sp>
      <p:sp>
        <p:nvSpPr>
          <p:cNvPr id="10" name="Google Shape;75;g92b3bf485b_0_0">
            <a:extLst>
              <a:ext uri="{FF2B5EF4-FFF2-40B4-BE49-F238E27FC236}">
                <a16:creationId xmlns:a16="http://schemas.microsoft.com/office/drawing/2014/main" id="{2CA1A8BB-812B-2648-9F59-77D9ABE5BFFA}"/>
              </a:ext>
            </a:extLst>
          </p:cNvPr>
          <p:cNvSpPr/>
          <p:nvPr/>
        </p:nvSpPr>
        <p:spPr>
          <a:xfrm>
            <a:off x="9626172" y="3605989"/>
            <a:ext cx="2565828" cy="644529"/>
          </a:xfrm>
          <a:prstGeom prst="wedgeRoundRectCallout">
            <a:avLst>
              <a:gd name="adj1" fmla="val -64358"/>
              <a:gd name="adj2" fmla="val 10968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Initial State</a:t>
            </a:r>
            <a:endParaRPr sz="2000" i="0" u="none" strike="noStrike" cap="none" dirty="0">
              <a:latin typeface="Open Sans"/>
              <a:ea typeface="Open Sans"/>
              <a:cs typeface="Open Sans"/>
              <a:sym typeface="Open Sans"/>
            </a:endParaRPr>
          </a:p>
        </p:txBody>
      </p:sp>
      <p:sp>
        <p:nvSpPr>
          <p:cNvPr id="11" name="Google Shape;75;g92b3bf485b_0_0">
            <a:extLst>
              <a:ext uri="{FF2B5EF4-FFF2-40B4-BE49-F238E27FC236}">
                <a16:creationId xmlns:a16="http://schemas.microsoft.com/office/drawing/2014/main" id="{E0095FDB-F4A9-B34C-9105-C4E0C23886C4}"/>
              </a:ext>
            </a:extLst>
          </p:cNvPr>
          <p:cNvSpPr/>
          <p:nvPr/>
        </p:nvSpPr>
        <p:spPr>
          <a:xfrm>
            <a:off x="6315264" y="6170610"/>
            <a:ext cx="2565828" cy="644529"/>
          </a:xfrm>
          <a:prstGeom prst="wedgeRoundRectCallout">
            <a:avLst>
              <a:gd name="adj1" fmla="val -20304"/>
              <a:gd name="adj2" fmla="val -95476"/>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Goal</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01865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C207-347F-1543-886C-9E018D9E4BD0}"/>
              </a:ext>
            </a:extLst>
          </p:cNvPr>
          <p:cNvSpPr>
            <a:spLocks noGrp="1"/>
          </p:cNvSpPr>
          <p:nvPr>
            <p:ph type="title"/>
          </p:nvPr>
        </p:nvSpPr>
        <p:spPr/>
        <p:txBody>
          <a:bodyPr/>
          <a:lstStyle/>
          <a:p>
            <a:r>
              <a:rPr lang="en-US" dirty="0"/>
              <a:t>Algorithms for Classical Planning</a:t>
            </a:r>
          </a:p>
        </p:txBody>
      </p:sp>
      <p:sp>
        <p:nvSpPr>
          <p:cNvPr id="3" name="Text Placeholder 2">
            <a:extLst>
              <a:ext uri="{FF2B5EF4-FFF2-40B4-BE49-F238E27FC236}">
                <a16:creationId xmlns:a16="http://schemas.microsoft.com/office/drawing/2014/main" id="{F4790425-C4F6-B44A-9E90-D0A34DABA783}"/>
              </a:ext>
            </a:extLst>
          </p:cNvPr>
          <p:cNvSpPr>
            <a:spLocks noGrp="1"/>
          </p:cNvSpPr>
          <p:nvPr>
            <p:ph type="body" idx="1"/>
          </p:nvPr>
        </p:nvSpPr>
        <p:spPr/>
        <p:txBody>
          <a:bodyPr/>
          <a:lstStyle/>
          <a:p>
            <a:r>
              <a:rPr lang="en-US" dirty="0"/>
              <a:t>We can apply </a:t>
            </a:r>
            <a:r>
              <a:rPr lang="en-US" b="1" dirty="0"/>
              <a:t>BFS</a:t>
            </a:r>
            <a:r>
              <a:rPr lang="en-US" dirty="0"/>
              <a:t> to the </a:t>
            </a:r>
            <a:r>
              <a:rPr lang="en-US" b="1" dirty="0"/>
              <a:t>initial state</a:t>
            </a:r>
            <a:r>
              <a:rPr lang="en-US" dirty="0"/>
              <a:t> through possible states looking for a </a:t>
            </a:r>
            <a:r>
              <a:rPr lang="en-US" b="1" dirty="0"/>
              <a:t>goal</a:t>
            </a:r>
            <a:r>
              <a:rPr lang="en-US" dirty="0"/>
              <a:t>.</a:t>
            </a:r>
          </a:p>
          <a:p>
            <a:r>
              <a:rPr lang="en-US" dirty="0"/>
              <a:t>An advantage of the </a:t>
            </a:r>
            <a:r>
              <a:rPr lang="en-US" b="1" dirty="0"/>
              <a:t>declarative representation</a:t>
            </a:r>
            <a:r>
              <a:rPr lang="en-US" dirty="0"/>
              <a:t> of action schemas is that we can also </a:t>
            </a:r>
            <a:r>
              <a:rPr lang="en-US" b="1" dirty="0"/>
              <a:t>search backwards</a:t>
            </a:r>
            <a:r>
              <a:rPr lang="en-US" dirty="0"/>
              <a:t>.  </a:t>
            </a:r>
          </a:p>
          <a:p>
            <a:r>
              <a:rPr lang="en-US" b="1" dirty="0"/>
              <a:t>Start with a goal </a:t>
            </a:r>
            <a:r>
              <a:rPr lang="en-US" dirty="0"/>
              <a:t>and work backwards towards the initial state. </a:t>
            </a:r>
          </a:p>
          <a:p>
            <a:endParaRPr lang="en-US" dirty="0"/>
          </a:p>
          <a:p>
            <a:endParaRPr lang="en-US" dirty="0"/>
          </a:p>
          <a:p>
            <a:endParaRPr lang="en-US" dirty="0"/>
          </a:p>
          <a:p>
            <a:endParaRPr lang="en-US" dirty="0"/>
          </a:p>
          <a:p>
            <a:endParaRPr lang="en-US" dirty="0"/>
          </a:p>
          <a:p>
            <a:r>
              <a:rPr lang="en-US" i="1" dirty="0"/>
              <a:t>In our Action Castle example, this would help us with the branching problem that the </a:t>
            </a:r>
            <a:r>
              <a:rPr lang="en-US" b="1" i="1" dirty="0"/>
              <a:t>drop </a:t>
            </a:r>
            <a:r>
              <a:rPr lang="en-US" i="1" dirty="0"/>
              <a:t>action introduced.  If we work backwards from the goal, then we realize that we don’t ever need to drop an item for the correct solution.</a:t>
            </a:r>
          </a:p>
        </p:txBody>
      </p:sp>
      <p:sp>
        <p:nvSpPr>
          <p:cNvPr id="5" name="Cloud 4">
            <a:extLst>
              <a:ext uri="{FF2B5EF4-FFF2-40B4-BE49-F238E27FC236}">
                <a16:creationId xmlns:a16="http://schemas.microsoft.com/office/drawing/2014/main" id="{B24F18B1-A06A-6D44-8AE3-DB247CDF834A}"/>
              </a:ext>
            </a:extLst>
          </p:cNvPr>
          <p:cNvSpPr/>
          <p:nvPr/>
        </p:nvSpPr>
        <p:spPr>
          <a:xfrm>
            <a:off x="777667" y="3067940"/>
            <a:ext cx="3221765" cy="1632247"/>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200" dirty="0"/>
              <a:t>Why work backwards?</a:t>
            </a:r>
          </a:p>
        </p:txBody>
      </p:sp>
    </p:spTree>
    <p:extLst>
      <p:ext uri="{BB962C8B-B14F-4D97-AF65-F5344CB8AC3E}">
        <p14:creationId xmlns:p14="http://schemas.microsoft.com/office/powerpoint/2010/main" val="3587700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p:txBody>
          <a:bodyPr/>
          <a:lstStyle/>
          <a:p>
            <a:r>
              <a:rPr lang="en-US" dirty="0"/>
              <a:t>Forward State-Space Search for Planning</a:t>
            </a:r>
          </a:p>
        </p:txBody>
      </p:sp>
      <p:sp>
        <p:nvSpPr>
          <p:cNvPr id="4" name="Rectangle 3">
            <a:extLst>
              <a:ext uri="{FF2B5EF4-FFF2-40B4-BE49-F238E27FC236}">
                <a16:creationId xmlns:a16="http://schemas.microsoft.com/office/drawing/2014/main" id="{A7634D0D-9B42-CD44-B098-3C67759DCE9D}"/>
              </a:ext>
            </a:extLst>
          </p:cNvPr>
          <p:cNvSpPr/>
          <p:nvPr/>
        </p:nvSpPr>
        <p:spPr>
          <a:xfrm>
            <a:off x="399674" y="3048000"/>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p>
        </p:txBody>
      </p:sp>
      <p:cxnSp>
        <p:nvCxnSpPr>
          <p:cNvPr id="6" name="Straight Arrow Connector 5">
            <a:extLst>
              <a:ext uri="{FF2B5EF4-FFF2-40B4-BE49-F238E27FC236}">
                <a16:creationId xmlns:a16="http://schemas.microsoft.com/office/drawing/2014/main" id="{5FCF2E10-74CE-AD49-9BA7-FFAEC73C97E0}"/>
              </a:ext>
            </a:extLst>
          </p:cNvPr>
          <p:cNvCxnSpPr/>
          <p:nvPr/>
        </p:nvCxnSpPr>
        <p:spPr>
          <a:xfrm flipV="1">
            <a:off x="2370667" y="2590800"/>
            <a:ext cx="1049866"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CE43654-B63C-924D-A776-E3C9E02FD5AC}"/>
              </a:ext>
            </a:extLst>
          </p:cNvPr>
          <p:cNvCxnSpPr>
            <a:cxnSpLocks/>
          </p:cNvCxnSpPr>
          <p:nvPr/>
        </p:nvCxnSpPr>
        <p:spPr>
          <a:xfrm>
            <a:off x="2370667" y="3429000"/>
            <a:ext cx="1049866" cy="872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07E3F2A-0D1A-3D45-92F8-21F2CE245D1F}"/>
              </a:ext>
            </a:extLst>
          </p:cNvPr>
          <p:cNvSpPr/>
          <p:nvPr/>
        </p:nvSpPr>
        <p:spPr>
          <a:xfrm>
            <a:off x="3488267" y="201083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p>
        </p:txBody>
      </p:sp>
      <p:sp>
        <p:nvSpPr>
          <p:cNvPr id="11" name="Rectangle 10">
            <a:extLst>
              <a:ext uri="{FF2B5EF4-FFF2-40B4-BE49-F238E27FC236}">
                <a16:creationId xmlns:a16="http://schemas.microsoft.com/office/drawing/2014/main" id="{16BCB3E7-3C11-EE4C-B682-A9DCED36BBD6}"/>
              </a:ext>
            </a:extLst>
          </p:cNvPr>
          <p:cNvSpPr/>
          <p:nvPr/>
        </p:nvSpPr>
        <p:spPr>
          <a:xfrm>
            <a:off x="3488267" y="412317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 </a:t>
            </a:r>
            <a:br>
              <a:rPr lang="en-US" dirty="0"/>
            </a:br>
            <a:r>
              <a:rPr lang="en-US" dirty="0"/>
              <a:t>Inventory(Pole)</a:t>
            </a:r>
          </a:p>
        </p:txBody>
      </p:sp>
      <p:sp>
        <p:nvSpPr>
          <p:cNvPr id="12" name="TextBox 11">
            <a:extLst>
              <a:ext uri="{FF2B5EF4-FFF2-40B4-BE49-F238E27FC236}">
                <a16:creationId xmlns:a16="http://schemas.microsoft.com/office/drawing/2014/main" id="{D978E166-CB4B-5346-9374-0F214791C21E}"/>
              </a:ext>
            </a:extLst>
          </p:cNvPr>
          <p:cNvSpPr txBox="1"/>
          <p:nvPr/>
        </p:nvSpPr>
        <p:spPr>
          <a:xfrm>
            <a:off x="97526" y="2452023"/>
            <a:ext cx="3308919" cy="307777"/>
          </a:xfrm>
          <a:prstGeom prst="rect">
            <a:avLst/>
          </a:prstGeom>
          <a:noFill/>
        </p:spPr>
        <p:txBody>
          <a:bodyPr wrap="none" rtlCol="0">
            <a:spAutoFit/>
          </a:bodyPr>
          <a:lstStyle/>
          <a:p>
            <a:r>
              <a:rPr lang="en-US" dirty="0"/>
              <a:t>Go(Player, Cottage, Out, Fishing Pond)</a:t>
            </a:r>
          </a:p>
        </p:txBody>
      </p:sp>
      <p:sp>
        <p:nvSpPr>
          <p:cNvPr id="13" name="TextBox 12">
            <a:extLst>
              <a:ext uri="{FF2B5EF4-FFF2-40B4-BE49-F238E27FC236}">
                <a16:creationId xmlns:a16="http://schemas.microsoft.com/office/drawing/2014/main" id="{CCFFB896-C720-1F42-A523-057C4CDD7D8A}"/>
              </a:ext>
            </a:extLst>
          </p:cNvPr>
          <p:cNvSpPr txBox="1"/>
          <p:nvPr/>
        </p:nvSpPr>
        <p:spPr>
          <a:xfrm>
            <a:off x="2404534" y="4044423"/>
            <a:ext cx="881973" cy="307777"/>
          </a:xfrm>
          <a:prstGeom prst="rect">
            <a:avLst/>
          </a:prstGeom>
          <a:noFill/>
        </p:spPr>
        <p:txBody>
          <a:bodyPr wrap="none" rtlCol="0">
            <a:spAutoFit/>
          </a:bodyPr>
          <a:lstStyle/>
          <a:p>
            <a:r>
              <a:rPr lang="en-US" dirty="0"/>
              <a:t>Get Pole</a:t>
            </a:r>
          </a:p>
        </p:txBody>
      </p:sp>
      <p:cxnSp>
        <p:nvCxnSpPr>
          <p:cNvPr id="14" name="Straight Arrow Connector 13">
            <a:extLst>
              <a:ext uri="{FF2B5EF4-FFF2-40B4-BE49-F238E27FC236}">
                <a16:creationId xmlns:a16="http://schemas.microsoft.com/office/drawing/2014/main" id="{A42CF221-C29D-0E43-A9C0-3E47C4643BB6}"/>
              </a:ext>
            </a:extLst>
          </p:cNvPr>
          <p:cNvCxnSpPr>
            <a:cxnSpLocks/>
          </p:cNvCxnSpPr>
          <p:nvPr/>
        </p:nvCxnSpPr>
        <p:spPr>
          <a:xfrm flipV="1">
            <a:off x="5825067" y="1673488"/>
            <a:ext cx="1168400" cy="756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7F2FDA-1F89-E744-913B-534261F3B125}"/>
              </a:ext>
            </a:extLst>
          </p:cNvPr>
          <p:cNvSpPr txBox="1"/>
          <p:nvPr/>
        </p:nvSpPr>
        <p:spPr>
          <a:xfrm>
            <a:off x="5858934" y="1591733"/>
            <a:ext cx="941283" cy="307777"/>
          </a:xfrm>
          <a:prstGeom prst="rect">
            <a:avLst/>
          </a:prstGeom>
          <a:noFill/>
        </p:spPr>
        <p:txBody>
          <a:bodyPr wrap="none" rtlCol="0">
            <a:spAutoFit/>
          </a:bodyPr>
          <a:lstStyle/>
          <a:p>
            <a:r>
              <a:rPr lang="en-US" dirty="0"/>
              <a:t>Go South</a:t>
            </a:r>
          </a:p>
        </p:txBody>
      </p:sp>
      <p:sp>
        <p:nvSpPr>
          <p:cNvPr id="17" name="Rectangle 16">
            <a:extLst>
              <a:ext uri="{FF2B5EF4-FFF2-40B4-BE49-F238E27FC236}">
                <a16:creationId xmlns:a16="http://schemas.microsoft.com/office/drawing/2014/main" id="{2F267876-E9E5-4045-BE08-99170A217644}"/>
              </a:ext>
            </a:extLst>
          </p:cNvPr>
          <p:cNvSpPr/>
          <p:nvPr/>
        </p:nvSpPr>
        <p:spPr>
          <a:xfrm>
            <a:off x="7061201" y="108214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At(Pole, Cottage)</a:t>
            </a:r>
          </a:p>
        </p:txBody>
      </p:sp>
      <p:cxnSp>
        <p:nvCxnSpPr>
          <p:cNvPr id="18" name="Straight Arrow Connector 17">
            <a:extLst>
              <a:ext uri="{FF2B5EF4-FFF2-40B4-BE49-F238E27FC236}">
                <a16:creationId xmlns:a16="http://schemas.microsoft.com/office/drawing/2014/main" id="{09CD83CF-DDF7-BA47-8CF3-274EB878C4D3}"/>
              </a:ext>
            </a:extLst>
          </p:cNvPr>
          <p:cNvCxnSpPr>
            <a:cxnSpLocks/>
            <a:stCxn id="11" idx="2"/>
            <a:endCxn id="19" idx="0"/>
          </p:cNvCxnSpPr>
          <p:nvPr/>
        </p:nvCxnSpPr>
        <p:spPr>
          <a:xfrm>
            <a:off x="4622800" y="5020641"/>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BF867EE-D79E-1F4A-9D50-8792BE148E16}"/>
              </a:ext>
            </a:extLst>
          </p:cNvPr>
          <p:cNvSpPr/>
          <p:nvPr/>
        </p:nvSpPr>
        <p:spPr>
          <a:xfrm>
            <a:off x="4394073" y="5338048"/>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Inventory(Pole)</a:t>
            </a:r>
          </a:p>
        </p:txBody>
      </p:sp>
      <p:sp>
        <p:nvSpPr>
          <p:cNvPr id="20" name="TextBox 19">
            <a:extLst>
              <a:ext uri="{FF2B5EF4-FFF2-40B4-BE49-F238E27FC236}">
                <a16:creationId xmlns:a16="http://schemas.microsoft.com/office/drawing/2014/main" id="{667D05A3-15AB-FA40-BA2F-1912137938F2}"/>
              </a:ext>
            </a:extLst>
          </p:cNvPr>
          <p:cNvSpPr txBox="1"/>
          <p:nvPr/>
        </p:nvSpPr>
        <p:spPr>
          <a:xfrm>
            <a:off x="5528606" y="5007709"/>
            <a:ext cx="761747" cy="307777"/>
          </a:xfrm>
          <a:prstGeom prst="rect">
            <a:avLst/>
          </a:prstGeom>
          <a:noFill/>
        </p:spPr>
        <p:txBody>
          <a:bodyPr wrap="none" rtlCol="0">
            <a:spAutoFit/>
          </a:bodyPr>
          <a:lstStyle/>
          <a:p>
            <a:r>
              <a:rPr lang="en-US" dirty="0"/>
              <a:t>Go Out</a:t>
            </a:r>
          </a:p>
        </p:txBody>
      </p:sp>
      <p:cxnSp>
        <p:nvCxnSpPr>
          <p:cNvPr id="27" name="Straight Arrow Connector 26">
            <a:extLst>
              <a:ext uri="{FF2B5EF4-FFF2-40B4-BE49-F238E27FC236}">
                <a16:creationId xmlns:a16="http://schemas.microsoft.com/office/drawing/2014/main" id="{1A365E85-E31D-9F47-BD4B-95F5D92926BC}"/>
              </a:ext>
            </a:extLst>
          </p:cNvPr>
          <p:cNvCxnSpPr>
            <a:cxnSpLocks/>
            <a:endCxn id="29" idx="1"/>
          </p:cNvCxnSpPr>
          <p:nvPr/>
        </p:nvCxnSpPr>
        <p:spPr>
          <a:xfrm flipV="1">
            <a:off x="5892803" y="4558976"/>
            <a:ext cx="1354670" cy="94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6226493" y="4323397"/>
            <a:ext cx="941283" cy="307777"/>
          </a:xfrm>
          <a:prstGeom prst="rect">
            <a:avLst/>
          </a:prstGeom>
          <a:noFill/>
        </p:spPr>
        <p:txBody>
          <a:bodyPr wrap="non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7247473" y="4110242"/>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p>
        </p:txBody>
      </p:sp>
      <p:cxnSp>
        <p:nvCxnSpPr>
          <p:cNvPr id="33" name="Straight Arrow Connector 32">
            <a:extLst>
              <a:ext uri="{FF2B5EF4-FFF2-40B4-BE49-F238E27FC236}">
                <a16:creationId xmlns:a16="http://schemas.microsoft.com/office/drawing/2014/main" id="{8CA0707C-32C9-7A44-BA69-233114B3B17E}"/>
              </a:ext>
            </a:extLst>
          </p:cNvPr>
          <p:cNvCxnSpPr>
            <a:cxnSpLocks/>
          </p:cNvCxnSpPr>
          <p:nvPr/>
        </p:nvCxnSpPr>
        <p:spPr>
          <a:xfrm>
            <a:off x="8229859" y="5033573"/>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9135665" y="5020641"/>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135665" y="5414340"/>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br>
              <a:rPr lang="en-US" dirty="0"/>
            </a:br>
            <a:r>
              <a:rPr lang="en-US" dirty="0"/>
              <a:t>Inventory(Fish)</a:t>
            </a:r>
          </a:p>
        </p:txBody>
      </p:sp>
      <p:sp>
        <p:nvSpPr>
          <p:cNvPr id="36" name="Rectangle 35">
            <a:extLst>
              <a:ext uri="{FF2B5EF4-FFF2-40B4-BE49-F238E27FC236}">
                <a16:creationId xmlns:a16="http://schemas.microsoft.com/office/drawing/2014/main" id="{992F1AAA-6FD0-A344-93E7-AF4C8336B00E}"/>
              </a:ext>
            </a:extLst>
          </p:cNvPr>
          <p:cNvSpPr/>
          <p:nvPr/>
        </p:nvSpPr>
        <p:spPr>
          <a:xfrm>
            <a:off x="8812573" y="229595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br>
              <a:rPr lang="en-US" dirty="0"/>
            </a:br>
            <a:endParaRPr lang="en-US" dirty="0"/>
          </a:p>
        </p:txBody>
      </p:sp>
      <p:cxnSp>
        <p:nvCxnSpPr>
          <p:cNvPr id="37" name="Straight Arrow Connector 36">
            <a:extLst>
              <a:ext uri="{FF2B5EF4-FFF2-40B4-BE49-F238E27FC236}">
                <a16:creationId xmlns:a16="http://schemas.microsoft.com/office/drawing/2014/main" id="{CDDCDC93-D2BD-9A49-871D-C72F82719037}"/>
              </a:ext>
            </a:extLst>
          </p:cNvPr>
          <p:cNvCxnSpPr>
            <a:cxnSpLocks/>
          </p:cNvCxnSpPr>
          <p:nvPr/>
        </p:nvCxnSpPr>
        <p:spPr>
          <a:xfrm>
            <a:off x="9321420" y="1921040"/>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F9E9A3F-B3D5-D940-95EB-27380B163C15}"/>
              </a:ext>
            </a:extLst>
          </p:cNvPr>
          <p:cNvSpPr txBox="1"/>
          <p:nvPr/>
        </p:nvSpPr>
        <p:spPr>
          <a:xfrm>
            <a:off x="10227226" y="1908108"/>
            <a:ext cx="910827" cy="307777"/>
          </a:xfrm>
          <a:prstGeom prst="rect">
            <a:avLst/>
          </a:prstGeom>
          <a:noFill/>
        </p:spPr>
        <p:txBody>
          <a:bodyPr wrap="none" rtlCol="0">
            <a:spAutoFit/>
          </a:bodyPr>
          <a:lstStyle/>
          <a:p>
            <a:r>
              <a:rPr lang="en-US" dirty="0"/>
              <a:t>Go </a:t>
            </a:r>
            <a:r>
              <a:rPr lang="en-US" dirty="0" err="1"/>
              <a:t>Horth</a:t>
            </a:r>
            <a:endParaRPr lang="en-US" dirty="0"/>
          </a:p>
        </p:txBody>
      </p:sp>
      <p:sp>
        <p:nvSpPr>
          <p:cNvPr id="47" name="Google Shape;75;g92b3bf485b_0_0">
            <a:extLst>
              <a:ext uri="{FF2B5EF4-FFF2-40B4-BE49-F238E27FC236}">
                <a16:creationId xmlns:a16="http://schemas.microsoft.com/office/drawing/2014/main" id="{2AE13300-76A1-E247-8D84-114C9D7AF787}"/>
              </a:ext>
            </a:extLst>
          </p:cNvPr>
          <p:cNvSpPr/>
          <p:nvPr/>
        </p:nvSpPr>
        <p:spPr>
          <a:xfrm>
            <a:off x="2264073" y="1002505"/>
            <a:ext cx="2373996" cy="920957"/>
          </a:xfrm>
          <a:prstGeom prst="wedgeRoundRectCallout">
            <a:avLst>
              <a:gd name="adj1" fmla="val -33003"/>
              <a:gd name="adj2" fmla="val 1059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Ground action with no variables</a:t>
            </a:r>
            <a:endParaRPr sz="2000" i="0" u="none" strike="noStrike" cap="none" dirty="0">
              <a:latin typeface="Open Sans"/>
              <a:ea typeface="Open Sans"/>
              <a:cs typeface="Open Sans"/>
              <a:sym typeface="Open Sans"/>
            </a:endParaRPr>
          </a:p>
        </p:txBody>
      </p:sp>
      <p:sp>
        <p:nvSpPr>
          <p:cNvPr id="51" name="Google Shape;75;g92b3bf485b_0_0">
            <a:extLst>
              <a:ext uri="{FF2B5EF4-FFF2-40B4-BE49-F238E27FC236}">
                <a16:creationId xmlns:a16="http://schemas.microsoft.com/office/drawing/2014/main" id="{3F0B2A13-2B9B-BB44-91D1-075E3174A3AE}"/>
              </a:ext>
            </a:extLst>
          </p:cNvPr>
          <p:cNvSpPr/>
          <p:nvPr/>
        </p:nvSpPr>
        <p:spPr>
          <a:xfrm>
            <a:off x="671739" y="4865824"/>
            <a:ext cx="2373996" cy="920957"/>
          </a:xfrm>
          <a:prstGeom prst="wedgeRoundRectCallout">
            <a:avLst>
              <a:gd name="adj1" fmla="val 34046"/>
              <a:gd name="adj2" fmla="val -10732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Actions must be </a:t>
            </a:r>
            <a:r>
              <a:rPr lang="en-US" sz="2000" b="1" dirty="0"/>
              <a:t>applicable.</a:t>
            </a:r>
            <a:r>
              <a:rPr lang="en-US" sz="2000" dirty="0">
                <a:latin typeface="Open Sans"/>
                <a:ea typeface="Open Sans"/>
                <a:cs typeface="Open Sans"/>
                <a:sym typeface="Open Sans"/>
              </a:rPr>
              <a:t> </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4935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p:txBody>
          <a:bodyPr/>
          <a:lstStyle/>
          <a:p>
            <a:r>
              <a:rPr lang="en-US" dirty="0"/>
              <a:t>Forward State-Space Search for Planning</a:t>
            </a:r>
          </a:p>
        </p:txBody>
      </p:sp>
      <p:sp>
        <p:nvSpPr>
          <p:cNvPr id="4" name="Rectangle 3">
            <a:extLst>
              <a:ext uri="{FF2B5EF4-FFF2-40B4-BE49-F238E27FC236}">
                <a16:creationId xmlns:a16="http://schemas.microsoft.com/office/drawing/2014/main" id="{A7634D0D-9B42-CD44-B098-3C67759DCE9D}"/>
              </a:ext>
            </a:extLst>
          </p:cNvPr>
          <p:cNvSpPr/>
          <p:nvPr/>
        </p:nvSpPr>
        <p:spPr>
          <a:xfrm>
            <a:off x="399674" y="3048000"/>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br>
              <a:rPr lang="en-US" dirty="0"/>
            </a:br>
            <a:r>
              <a:rPr lang="en-US" dirty="0"/>
              <a:t>Inventory(Lamp)</a:t>
            </a:r>
          </a:p>
        </p:txBody>
      </p:sp>
      <p:cxnSp>
        <p:nvCxnSpPr>
          <p:cNvPr id="6" name="Straight Arrow Connector 5">
            <a:extLst>
              <a:ext uri="{FF2B5EF4-FFF2-40B4-BE49-F238E27FC236}">
                <a16:creationId xmlns:a16="http://schemas.microsoft.com/office/drawing/2014/main" id="{5FCF2E10-74CE-AD49-9BA7-FFAEC73C97E0}"/>
              </a:ext>
            </a:extLst>
          </p:cNvPr>
          <p:cNvCxnSpPr/>
          <p:nvPr/>
        </p:nvCxnSpPr>
        <p:spPr>
          <a:xfrm flipV="1">
            <a:off x="2370667" y="2590800"/>
            <a:ext cx="1049866"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CE43654-B63C-924D-A776-E3C9E02FD5AC}"/>
              </a:ext>
            </a:extLst>
          </p:cNvPr>
          <p:cNvCxnSpPr>
            <a:cxnSpLocks/>
          </p:cNvCxnSpPr>
          <p:nvPr/>
        </p:nvCxnSpPr>
        <p:spPr>
          <a:xfrm>
            <a:off x="2370667" y="3429000"/>
            <a:ext cx="1049866" cy="872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07E3F2A-0D1A-3D45-92F8-21F2CE245D1F}"/>
              </a:ext>
            </a:extLst>
          </p:cNvPr>
          <p:cNvSpPr/>
          <p:nvPr/>
        </p:nvSpPr>
        <p:spPr>
          <a:xfrm>
            <a:off x="3488267" y="201083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br>
              <a:rPr lang="en-US" dirty="0"/>
            </a:br>
            <a:r>
              <a:rPr lang="en-US" dirty="0"/>
              <a:t>Inventory(Lamp)</a:t>
            </a:r>
          </a:p>
        </p:txBody>
      </p:sp>
      <p:sp>
        <p:nvSpPr>
          <p:cNvPr id="11" name="Rectangle 10">
            <a:extLst>
              <a:ext uri="{FF2B5EF4-FFF2-40B4-BE49-F238E27FC236}">
                <a16:creationId xmlns:a16="http://schemas.microsoft.com/office/drawing/2014/main" id="{16BCB3E7-3C11-EE4C-B682-A9DCED36BBD6}"/>
              </a:ext>
            </a:extLst>
          </p:cNvPr>
          <p:cNvSpPr/>
          <p:nvPr/>
        </p:nvSpPr>
        <p:spPr>
          <a:xfrm>
            <a:off x="3488267" y="412317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Inventory(Pole)</a:t>
            </a:r>
          </a:p>
        </p:txBody>
      </p:sp>
      <p:sp>
        <p:nvSpPr>
          <p:cNvPr id="12" name="TextBox 11">
            <a:extLst>
              <a:ext uri="{FF2B5EF4-FFF2-40B4-BE49-F238E27FC236}">
                <a16:creationId xmlns:a16="http://schemas.microsoft.com/office/drawing/2014/main" id="{D978E166-CB4B-5346-9374-0F214791C21E}"/>
              </a:ext>
            </a:extLst>
          </p:cNvPr>
          <p:cNvSpPr txBox="1"/>
          <p:nvPr/>
        </p:nvSpPr>
        <p:spPr>
          <a:xfrm>
            <a:off x="2404534" y="2590800"/>
            <a:ext cx="761747" cy="307777"/>
          </a:xfrm>
          <a:prstGeom prst="rect">
            <a:avLst/>
          </a:prstGeom>
          <a:noFill/>
        </p:spPr>
        <p:txBody>
          <a:bodyPr wrap="none" rtlCol="0">
            <a:spAutoFit/>
          </a:bodyPr>
          <a:lstStyle/>
          <a:p>
            <a:r>
              <a:rPr lang="en-US" dirty="0"/>
              <a:t>Go Out</a:t>
            </a:r>
          </a:p>
        </p:txBody>
      </p:sp>
      <p:sp>
        <p:nvSpPr>
          <p:cNvPr id="13" name="TextBox 12">
            <a:extLst>
              <a:ext uri="{FF2B5EF4-FFF2-40B4-BE49-F238E27FC236}">
                <a16:creationId xmlns:a16="http://schemas.microsoft.com/office/drawing/2014/main" id="{CCFFB896-C720-1F42-A523-057C4CDD7D8A}"/>
              </a:ext>
            </a:extLst>
          </p:cNvPr>
          <p:cNvSpPr txBox="1"/>
          <p:nvPr/>
        </p:nvSpPr>
        <p:spPr>
          <a:xfrm>
            <a:off x="2404534" y="4044423"/>
            <a:ext cx="881973" cy="307777"/>
          </a:xfrm>
          <a:prstGeom prst="rect">
            <a:avLst/>
          </a:prstGeom>
          <a:noFill/>
        </p:spPr>
        <p:txBody>
          <a:bodyPr wrap="none" rtlCol="0">
            <a:spAutoFit/>
          </a:bodyPr>
          <a:lstStyle/>
          <a:p>
            <a:r>
              <a:rPr lang="en-US" dirty="0"/>
              <a:t>Get Pole</a:t>
            </a:r>
          </a:p>
        </p:txBody>
      </p:sp>
      <p:cxnSp>
        <p:nvCxnSpPr>
          <p:cNvPr id="14" name="Straight Arrow Connector 13">
            <a:extLst>
              <a:ext uri="{FF2B5EF4-FFF2-40B4-BE49-F238E27FC236}">
                <a16:creationId xmlns:a16="http://schemas.microsoft.com/office/drawing/2014/main" id="{A42CF221-C29D-0E43-A9C0-3E47C4643BB6}"/>
              </a:ext>
            </a:extLst>
          </p:cNvPr>
          <p:cNvCxnSpPr>
            <a:cxnSpLocks/>
          </p:cNvCxnSpPr>
          <p:nvPr/>
        </p:nvCxnSpPr>
        <p:spPr>
          <a:xfrm flipV="1">
            <a:off x="5825067" y="1673488"/>
            <a:ext cx="1168400" cy="756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7F2FDA-1F89-E744-913B-534261F3B125}"/>
              </a:ext>
            </a:extLst>
          </p:cNvPr>
          <p:cNvSpPr txBox="1"/>
          <p:nvPr/>
        </p:nvSpPr>
        <p:spPr>
          <a:xfrm>
            <a:off x="5858934" y="1591733"/>
            <a:ext cx="941283" cy="307777"/>
          </a:xfrm>
          <a:prstGeom prst="rect">
            <a:avLst/>
          </a:prstGeom>
          <a:noFill/>
        </p:spPr>
        <p:txBody>
          <a:bodyPr wrap="none" rtlCol="0">
            <a:spAutoFit/>
          </a:bodyPr>
          <a:lstStyle/>
          <a:p>
            <a:r>
              <a:rPr lang="en-US" dirty="0"/>
              <a:t>Go South</a:t>
            </a:r>
          </a:p>
        </p:txBody>
      </p:sp>
      <p:sp>
        <p:nvSpPr>
          <p:cNvPr id="17" name="Rectangle 16">
            <a:extLst>
              <a:ext uri="{FF2B5EF4-FFF2-40B4-BE49-F238E27FC236}">
                <a16:creationId xmlns:a16="http://schemas.microsoft.com/office/drawing/2014/main" id="{2F267876-E9E5-4045-BE08-99170A217644}"/>
              </a:ext>
            </a:extLst>
          </p:cNvPr>
          <p:cNvSpPr/>
          <p:nvPr/>
        </p:nvSpPr>
        <p:spPr>
          <a:xfrm>
            <a:off x="7061201" y="1082143"/>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At(Pole, Cottage)</a:t>
            </a:r>
            <a:br>
              <a:rPr lang="en-US" dirty="0"/>
            </a:br>
            <a:r>
              <a:rPr lang="en-US" dirty="0"/>
              <a:t>Inventory(Lamp)</a:t>
            </a:r>
          </a:p>
        </p:txBody>
      </p:sp>
      <p:cxnSp>
        <p:nvCxnSpPr>
          <p:cNvPr id="18" name="Straight Arrow Connector 17">
            <a:extLst>
              <a:ext uri="{FF2B5EF4-FFF2-40B4-BE49-F238E27FC236}">
                <a16:creationId xmlns:a16="http://schemas.microsoft.com/office/drawing/2014/main" id="{09CD83CF-DDF7-BA47-8CF3-274EB878C4D3}"/>
              </a:ext>
            </a:extLst>
          </p:cNvPr>
          <p:cNvCxnSpPr>
            <a:cxnSpLocks/>
            <a:stCxn id="11" idx="2"/>
            <a:endCxn id="19" idx="0"/>
          </p:cNvCxnSpPr>
          <p:nvPr/>
        </p:nvCxnSpPr>
        <p:spPr>
          <a:xfrm>
            <a:off x="4622800" y="5020641"/>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BF867EE-D79E-1F4A-9D50-8792BE148E16}"/>
              </a:ext>
            </a:extLst>
          </p:cNvPr>
          <p:cNvSpPr/>
          <p:nvPr/>
        </p:nvSpPr>
        <p:spPr>
          <a:xfrm>
            <a:off x="4394073" y="5338048"/>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Inventory(Pole)</a:t>
            </a:r>
            <a:br>
              <a:rPr lang="en-US" dirty="0"/>
            </a:br>
            <a:r>
              <a:rPr lang="en-US" dirty="0"/>
              <a:t>Inventory(Lamp)</a:t>
            </a:r>
          </a:p>
        </p:txBody>
      </p:sp>
      <p:sp>
        <p:nvSpPr>
          <p:cNvPr id="20" name="TextBox 19">
            <a:extLst>
              <a:ext uri="{FF2B5EF4-FFF2-40B4-BE49-F238E27FC236}">
                <a16:creationId xmlns:a16="http://schemas.microsoft.com/office/drawing/2014/main" id="{667D05A3-15AB-FA40-BA2F-1912137938F2}"/>
              </a:ext>
            </a:extLst>
          </p:cNvPr>
          <p:cNvSpPr txBox="1"/>
          <p:nvPr/>
        </p:nvSpPr>
        <p:spPr>
          <a:xfrm>
            <a:off x="5528606" y="5007709"/>
            <a:ext cx="761747" cy="307777"/>
          </a:xfrm>
          <a:prstGeom prst="rect">
            <a:avLst/>
          </a:prstGeom>
          <a:noFill/>
        </p:spPr>
        <p:txBody>
          <a:bodyPr wrap="none" rtlCol="0">
            <a:spAutoFit/>
          </a:bodyPr>
          <a:lstStyle/>
          <a:p>
            <a:r>
              <a:rPr lang="en-US" dirty="0"/>
              <a:t>Go Out</a:t>
            </a:r>
          </a:p>
        </p:txBody>
      </p:sp>
      <p:cxnSp>
        <p:nvCxnSpPr>
          <p:cNvPr id="27" name="Straight Arrow Connector 26">
            <a:extLst>
              <a:ext uri="{FF2B5EF4-FFF2-40B4-BE49-F238E27FC236}">
                <a16:creationId xmlns:a16="http://schemas.microsoft.com/office/drawing/2014/main" id="{1A365E85-E31D-9F47-BD4B-95F5D92926BC}"/>
              </a:ext>
            </a:extLst>
          </p:cNvPr>
          <p:cNvCxnSpPr>
            <a:cxnSpLocks/>
            <a:endCxn id="29" idx="1"/>
          </p:cNvCxnSpPr>
          <p:nvPr/>
        </p:nvCxnSpPr>
        <p:spPr>
          <a:xfrm flipV="1">
            <a:off x="5892803" y="4558976"/>
            <a:ext cx="1354670" cy="94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6226493" y="4323397"/>
            <a:ext cx="941283" cy="307777"/>
          </a:xfrm>
          <a:prstGeom prst="rect">
            <a:avLst/>
          </a:prstGeom>
          <a:noFill/>
        </p:spPr>
        <p:txBody>
          <a:bodyPr wrap="non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7247473" y="4110242"/>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br>
              <a:rPr lang="en-US" dirty="0"/>
            </a:br>
            <a:r>
              <a:rPr lang="en-US" dirty="0"/>
              <a:t>Inventory(Lamp)</a:t>
            </a:r>
          </a:p>
        </p:txBody>
      </p:sp>
      <p:cxnSp>
        <p:nvCxnSpPr>
          <p:cNvPr id="33" name="Straight Arrow Connector 32">
            <a:extLst>
              <a:ext uri="{FF2B5EF4-FFF2-40B4-BE49-F238E27FC236}">
                <a16:creationId xmlns:a16="http://schemas.microsoft.com/office/drawing/2014/main" id="{8CA0707C-32C9-7A44-BA69-233114B3B17E}"/>
              </a:ext>
            </a:extLst>
          </p:cNvPr>
          <p:cNvCxnSpPr>
            <a:cxnSpLocks/>
          </p:cNvCxnSpPr>
          <p:nvPr/>
        </p:nvCxnSpPr>
        <p:spPr>
          <a:xfrm>
            <a:off x="8229859" y="5033573"/>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9135665" y="5020641"/>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135665" y="5414340"/>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Fishing Pond)</a:t>
            </a:r>
            <a:br>
              <a:rPr lang="en-US" dirty="0"/>
            </a:br>
            <a:r>
              <a:rPr lang="en-US" dirty="0"/>
              <a:t>Inventory(Pole)</a:t>
            </a:r>
            <a:br>
              <a:rPr lang="en-US" dirty="0"/>
            </a:br>
            <a:r>
              <a:rPr lang="en-US" dirty="0"/>
              <a:t>Inventory(Fish)</a:t>
            </a:r>
            <a:br>
              <a:rPr lang="en-US" dirty="0"/>
            </a:br>
            <a:r>
              <a:rPr lang="en-US" dirty="0"/>
              <a:t>Inventory(Lamp)</a:t>
            </a:r>
          </a:p>
        </p:txBody>
      </p:sp>
      <p:sp>
        <p:nvSpPr>
          <p:cNvPr id="36" name="Rectangle 35">
            <a:extLst>
              <a:ext uri="{FF2B5EF4-FFF2-40B4-BE49-F238E27FC236}">
                <a16:creationId xmlns:a16="http://schemas.microsoft.com/office/drawing/2014/main" id="{992F1AAA-6FD0-A344-93E7-AF4C8336B00E}"/>
              </a:ext>
            </a:extLst>
          </p:cNvPr>
          <p:cNvSpPr/>
          <p:nvPr/>
        </p:nvSpPr>
        <p:spPr>
          <a:xfrm>
            <a:off x="8812573" y="2295954"/>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a:t>At(Pole, Cottage)</a:t>
            </a:r>
            <a:br>
              <a:rPr lang="en-US" dirty="0"/>
            </a:br>
            <a:r>
              <a:rPr lang="en-US" dirty="0"/>
              <a:t>Inventory(Lamp)</a:t>
            </a:r>
          </a:p>
        </p:txBody>
      </p:sp>
      <p:cxnSp>
        <p:nvCxnSpPr>
          <p:cNvPr id="37" name="Straight Arrow Connector 36">
            <a:extLst>
              <a:ext uri="{FF2B5EF4-FFF2-40B4-BE49-F238E27FC236}">
                <a16:creationId xmlns:a16="http://schemas.microsoft.com/office/drawing/2014/main" id="{CDDCDC93-D2BD-9A49-871D-C72F82719037}"/>
              </a:ext>
            </a:extLst>
          </p:cNvPr>
          <p:cNvCxnSpPr>
            <a:cxnSpLocks/>
          </p:cNvCxnSpPr>
          <p:nvPr/>
        </p:nvCxnSpPr>
        <p:spPr>
          <a:xfrm>
            <a:off x="9321420" y="1921040"/>
            <a:ext cx="905806" cy="317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F9E9A3F-B3D5-D940-95EB-27380B163C15}"/>
              </a:ext>
            </a:extLst>
          </p:cNvPr>
          <p:cNvSpPr txBox="1"/>
          <p:nvPr/>
        </p:nvSpPr>
        <p:spPr>
          <a:xfrm>
            <a:off x="10227226" y="1908108"/>
            <a:ext cx="910827" cy="307777"/>
          </a:xfrm>
          <a:prstGeom prst="rect">
            <a:avLst/>
          </a:prstGeom>
          <a:noFill/>
        </p:spPr>
        <p:txBody>
          <a:bodyPr wrap="none" rtlCol="0">
            <a:spAutoFit/>
          </a:bodyPr>
          <a:lstStyle/>
          <a:p>
            <a:r>
              <a:rPr lang="en-US" dirty="0"/>
              <a:t>Go </a:t>
            </a:r>
            <a:r>
              <a:rPr lang="en-US" dirty="0" err="1"/>
              <a:t>Horth</a:t>
            </a:r>
            <a:endParaRPr lang="en-US" dirty="0"/>
          </a:p>
        </p:txBody>
      </p:sp>
      <p:cxnSp>
        <p:nvCxnSpPr>
          <p:cNvPr id="39" name="Straight Arrow Connector 38">
            <a:extLst>
              <a:ext uri="{FF2B5EF4-FFF2-40B4-BE49-F238E27FC236}">
                <a16:creationId xmlns:a16="http://schemas.microsoft.com/office/drawing/2014/main" id="{8D716049-FEF9-3640-AD51-0AC2F734F21E}"/>
              </a:ext>
            </a:extLst>
          </p:cNvPr>
          <p:cNvCxnSpPr>
            <a:cxnSpLocks/>
            <a:stCxn id="4" idx="2"/>
          </p:cNvCxnSpPr>
          <p:nvPr/>
        </p:nvCxnSpPr>
        <p:spPr>
          <a:xfrm>
            <a:off x="1351304" y="3945467"/>
            <a:ext cx="1491685" cy="1370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7D9703A-7421-B84A-8913-A08CA3B51E88}"/>
              </a:ext>
            </a:extLst>
          </p:cNvPr>
          <p:cNvSpPr/>
          <p:nvPr/>
        </p:nvSpPr>
        <p:spPr>
          <a:xfrm>
            <a:off x="2037910" y="5315486"/>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br>
              <a:rPr lang="en-US" dirty="0"/>
            </a:br>
            <a:r>
              <a:rPr lang="en-US" dirty="0"/>
              <a:t>At(Lamp, Cottage)</a:t>
            </a:r>
          </a:p>
        </p:txBody>
      </p:sp>
      <p:sp>
        <p:nvSpPr>
          <p:cNvPr id="46" name="TextBox 45">
            <a:extLst>
              <a:ext uri="{FF2B5EF4-FFF2-40B4-BE49-F238E27FC236}">
                <a16:creationId xmlns:a16="http://schemas.microsoft.com/office/drawing/2014/main" id="{5F4438CD-B4A6-5646-9FE3-ECC410F43BFE}"/>
              </a:ext>
            </a:extLst>
          </p:cNvPr>
          <p:cNvSpPr txBox="1"/>
          <p:nvPr/>
        </p:nvSpPr>
        <p:spPr>
          <a:xfrm>
            <a:off x="1116154" y="4418018"/>
            <a:ext cx="1069524" cy="307777"/>
          </a:xfrm>
          <a:prstGeom prst="rect">
            <a:avLst/>
          </a:prstGeom>
          <a:noFill/>
        </p:spPr>
        <p:txBody>
          <a:bodyPr wrap="none" rtlCol="0">
            <a:spAutoFit/>
          </a:bodyPr>
          <a:lstStyle/>
          <a:p>
            <a:r>
              <a:rPr lang="en-US" dirty="0"/>
              <a:t>Drop Lamp</a:t>
            </a:r>
          </a:p>
        </p:txBody>
      </p:sp>
    </p:spTree>
    <p:extLst>
      <p:ext uri="{BB962C8B-B14F-4D97-AF65-F5344CB8AC3E}">
        <p14:creationId xmlns:p14="http://schemas.microsoft.com/office/powerpoint/2010/main" val="3469983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a:xfrm>
            <a:off x="399673" y="365125"/>
            <a:ext cx="10954127" cy="1194182"/>
          </a:xfrm>
        </p:spPr>
        <p:txBody>
          <a:bodyPr>
            <a:normAutofit/>
          </a:bodyPr>
          <a:lstStyle/>
          <a:p>
            <a:r>
              <a:rPr lang="en-US" dirty="0"/>
              <a:t>Backward State-Space Search for Planning</a:t>
            </a:r>
            <a:br>
              <a:rPr lang="en-US" dirty="0"/>
            </a:br>
            <a:r>
              <a:rPr lang="en-US" dirty="0"/>
              <a:t>aka Regression Search</a:t>
            </a:r>
          </a:p>
        </p:txBody>
      </p:sp>
      <p:cxnSp>
        <p:nvCxnSpPr>
          <p:cNvPr id="27" name="Straight Arrow Connector 26">
            <a:extLst>
              <a:ext uri="{FF2B5EF4-FFF2-40B4-BE49-F238E27FC236}">
                <a16:creationId xmlns:a16="http://schemas.microsoft.com/office/drawing/2014/main" id="{1A365E85-E31D-9F47-BD4B-95F5D92926BC}"/>
              </a:ext>
            </a:extLst>
          </p:cNvPr>
          <p:cNvCxnSpPr>
            <a:cxnSpLocks/>
            <a:stCxn id="29" idx="1"/>
            <a:endCxn id="51" idx="3"/>
          </p:cNvCxnSpPr>
          <p:nvPr/>
        </p:nvCxnSpPr>
        <p:spPr>
          <a:xfrm flipH="1" flipV="1">
            <a:off x="4746695" y="2966524"/>
            <a:ext cx="1453586" cy="276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5154717" y="3251101"/>
            <a:ext cx="941283" cy="307777"/>
          </a:xfrm>
          <a:prstGeom prst="rect">
            <a:avLst/>
          </a:prstGeom>
          <a:noFill/>
        </p:spPr>
        <p:txBody>
          <a:bodyPr wrap="squar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6200281" y="2793951"/>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?loc)</a:t>
            </a:r>
            <a:br>
              <a:rPr lang="en-US" dirty="0"/>
            </a:br>
            <a:r>
              <a:rPr lang="en-US" dirty="0" err="1"/>
              <a:t>HasPond</a:t>
            </a:r>
            <a:r>
              <a:rPr lang="en-US" dirty="0"/>
              <a:t>(?loc)</a:t>
            </a:r>
            <a:br>
              <a:rPr lang="en-US" dirty="0"/>
            </a:br>
            <a:r>
              <a:rPr lang="en-US" dirty="0"/>
              <a:t>Inventory(Pole)</a:t>
            </a:r>
          </a:p>
          <a:p>
            <a:pPr algn="ctr"/>
            <a:r>
              <a:rPr lang="en-US" dirty="0"/>
              <a:t>Not(inventory(Fish))</a:t>
            </a:r>
          </a:p>
        </p:txBody>
      </p:sp>
      <p:cxnSp>
        <p:nvCxnSpPr>
          <p:cNvPr id="33" name="Straight Arrow Connector 32">
            <a:extLst>
              <a:ext uri="{FF2B5EF4-FFF2-40B4-BE49-F238E27FC236}">
                <a16:creationId xmlns:a16="http://schemas.microsoft.com/office/drawing/2014/main" id="{8CA0707C-32C9-7A44-BA69-233114B3B17E}"/>
              </a:ext>
            </a:extLst>
          </p:cNvPr>
          <p:cNvCxnSpPr>
            <a:cxnSpLocks/>
            <a:stCxn id="35" idx="1"/>
            <a:endCxn id="29" idx="3"/>
          </p:cNvCxnSpPr>
          <p:nvPr/>
        </p:nvCxnSpPr>
        <p:spPr>
          <a:xfrm flipH="1">
            <a:off x="8469347" y="3204584"/>
            <a:ext cx="1232102" cy="38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8790419" y="3259567"/>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701449" y="2755850"/>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Inventory(Fish)</a:t>
            </a:r>
          </a:p>
        </p:txBody>
      </p:sp>
      <p:sp>
        <p:nvSpPr>
          <p:cNvPr id="40" name="Google Shape;75;g92b3bf485b_0_0">
            <a:extLst>
              <a:ext uri="{FF2B5EF4-FFF2-40B4-BE49-F238E27FC236}">
                <a16:creationId xmlns:a16="http://schemas.microsoft.com/office/drawing/2014/main" id="{9FC25C74-51D0-2F43-A970-5BF8ED6BE727}"/>
              </a:ext>
            </a:extLst>
          </p:cNvPr>
          <p:cNvSpPr/>
          <p:nvPr/>
        </p:nvSpPr>
        <p:spPr>
          <a:xfrm>
            <a:off x="9517213" y="41259"/>
            <a:ext cx="2373996" cy="1518048"/>
          </a:xfrm>
          <a:prstGeom prst="wedgeRoundRectCallout">
            <a:avLst>
              <a:gd name="adj1" fmla="val 522"/>
              <a:gd name="adj2" fmla="val 10788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Start with the </a:t>
            </a:r>
            <a:r>
              <a:rPr lang="en-US" sz="2000" b="1" dirty="0">
                <a:latin typeface="Open Sans"/>
                <a:ea typeface="Open Sans"/>
                <a:cs typeface="Open Sans"/>
                <a:sym typeface="Open Sans"/>
              </a:rPr>
              <a:t>goal</a:t>
            </a:r>
            <a:r>
              <a:rPr lang="en-US" sz="2000" dirty="0">
                <a:latin typeface="Open Sans"/>
                <a:ea typeface="Open Sans"/>
                <a:cs typeface="Open Sans"/>
                <a:sym typeface="Open Sans"/>
              </a:rPr>
              <a:t>, work </a:t>
            </a:r>
            <a:r>
              <a:rPr lang="en-US" sz="2000" b="1" dirty="0">
                <a:latin typeface="Open Sans"/>
                <a:ea typeface="Open Sans"/>
                <a:cs typeface="Open Sans"/>
                <a:sym typeface="Open Sans"/>
              </a:rPr>
              <a:t>backwards</a:t>
            </a:r>
            <a:r>
              <a:rPr lang="en-US" sz="2000" dirty="0">
                <a:latin typeface="Open Sans"/>
                <a:ea typeface="Open Sans"/>
                <a:cs typeface="Open Sans"/>
                <a:sym typeface="Open Sans"/>
              </a:rPr>
              <a:t> to initial state</a:t>
            </a:r>
            <a:endParaRPr sz="2000" i="0" u="none" strike="noStrike" cap="none" dirty="0">
              <a:latin typeface="Open Sans"/>
              <a:ea typeface="Open Sans"/>
              <a:cs typeface="Open Sans"/>
              <a:sym typeface="Open Sans"/>
            </a:endParaRPr>
          </a:p>
        </p:txBody>
      </p:sp>
      <p:sp>
        <p:nvSpPr>
          <p:cNvPr id="41" name="Google Shape;75;g92b3bf485b_0_0">
            <a:extLst>
              <a:ext uri="{FF2B5EF4-FFF2-40B4-BE49-F238E27FC236}">
                <a16:creationId xmlns:a16="http://schemas.microsoft.com/office/drawing/2014/main" id="{90041082-E549-A747-BF22-2797ECD9927B}"/>
              </a:ext>
            </a:extLst>
          </p:cNvPr>
          <p:cNvSpPr/>
          <p:nvPr/>
        </p:nvSpPr>
        <p:spPr>
          <a:xfrm>
            <a:off x="7728273" y="1697283"/>
            <a:ext cx="2373996" cy="920957"/>
          </a:xfrm>
          <a:prstGeom prst="wedgeRoundRectCallout">
            <a:avLst>
              <a:gd name="adj1" fmla="val 26913"/>
              <a:gd name="adj2" fmla="val 967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Pick </a:t>
            </a:r>
            <a:r>
              <a:rPr lang="en-US" sz="2000" b="1" dirty="0">
                <a:latin typeface="Open Sans"/>
                <a:ea typeface="Open Sans"/>
                <a:cs typeface="Open Sans"/>
                <a:sym typeface="Open Sans"/>
              </a:rPr>
              <a:t>relevant</a:t>
            </a:r>
            <a:r>
              <a:rPr lang="en-US" sz="2000" dirty="0">
                <a:latin typeface="Open Sans"/>
                <a:ea typeface="Open Sans"/>
                <a:cs typeface="Open Sans"/>
                <a:sym typeface="Open Sans"/>
              </a:rPr>
              <a:t> actions.</a:t>
            </a:r>
            <a:endParaRPr sz="2000" i="0" u="none" strike="noStrike" cap="none" dirty="0">
              <a:latin typeface="Open Sans"/>
              <a:ea typeface="Open Sans"/>
              <a:cs typeface="Open Sans"/>
              <a:sym typeface="Open Sans"/>
            </a:endParaRPr>
          </a:p>
        </p:txBody>
      </p:sp>
      <p:sp>
        <p:nvSpPr>
          <p:cNvPr id="44" name="TextBox 43">
            <a:extLst>
              <a:ext uri="{FF2B5EF4-FFF2-40B4-BE49-F238E27FC236}">
                <a16:creationId xmlns:a16="http://schemas.microsoft.com/office/drawing/2014/main" id="{F90EB1F6-105A-5341-BFFF-328B199A6B02}"/>
              </a:ext>
            </a:extLst>
          </p:cNvPr>
          <p:cNvSpPr txBox="1"/>
          <p:nvPr/>
        </p:nvSpPr>
        <p:spPr>
          <a:xfrm>
            <a:off x="1856897" y="4067530"/>
            <a:ext cx="9200570" cy="1631216"/>
          </a:xfrm>
          <a:prstGeom prst="rect">
            <a:avLst/>
          </a:prstGeom>
          <a:noFill/>
        </p:spPr>
        <p:txBody>
          <a:bodyPr wrap="square">
            <a:spAutoFit/>
          </a:bodyPr>
          <a:lstStyle/>
          <a:p>
            <a:pPr lvl="0" algn="ctr">
              <a:buSzPts val="2500"/>
            </a:pPr>
            <a:r>
              <a:rPr lang="en-US" sz="2500" dirty="0">
                <a:latin typeface="Open Sans"/>
                <a:ea typeface="Open Sans"/>
                <a:cs typeface="Open Sans"/>
                <a:sym typeface="Open Sans"/>
              </a:rPr>
              <a:t>Given a goal </a:t>
            </a:r>
            <a:r>
              <a:rPr lang="en-US" sz="2500" b="1" dirty="0">
                <a:latin typeface="Open Sans"/>
                <a:ea typeface="Open Sans"/>
                <a:cs typeface="Open Sans"/>
                <a:sym typeface="Open Sans"/>
              </a:rPr>
              <a:t>g</a:t>
            </a:r>
            <a:r>
              <a:rPr lang="en-US" sz="2500" dirty="0">
                <a:latin typeface="Open Sans"/>
                <a:ea typeface="Open Sans"/>
                <a:cs typeface="Open Sans"/>
                <a:sym typeface="Open Sans"/>
              </a:rPr>
              <a:t> and action </a:t>
            </a:r>
            <a:r>
              <a:rPr lang="en-US" sz="2500" b="1" dirty="0">
                <a:latin typeface="Open Sans"/>
                <a:ea typeface="Open Sans"/>
                <a:cs typeface="Open Sans"/>
                <a:sym typeface="Open Sans"/>
              </a:rPr>
              <a:t>a, </a:t>
            </a:r>
            <a:r>
              <a:rPr lang="en-US" sz="2500" dirty="0">
                <a:latin typeface="Open Sans"/>
                <a:ea typeface="Open Sans"/>
                <a:cs typeface="Open Sans"/>
                <a:sym typeface="Open Sans"/>
              </a:rPr>
              <a:t>the </a:t>
            </a:r>
            <a:r>
              <a:rPr lang="en-US" sz="2500" b="1" dirty="0">
                <a:latin typeface="Open Sans"/>
                <a:ea typeface="Open Sans"/>
                <a:cs typeface="Open Sans"/>
                <a:sym typeface="Open Sans"/>
              </a:rPr>
              <a:t>regression</a:t>
            </a:r>
            <a:r>
              <a:rPr lang="en-US" sz="2500" dirty="0">
                <a:latin typeface="Open Sans"/>
                <a:ea typeface="Open Sans"/>
                <a:cs typeface="Open Sans"/>
                <a:sym typeface="Open Sans"/>
              </a:rPr>
              <a:t> from g to a gives a state </a:t>
            </a:r>
            <a:r>
              <a:rPr lang="en-US" sz="2500" b="1" dirty="0">
                <a:latin typeface="Open Sans"/>
                <a:ea typeface="Open Sans"/>
                <a:cs typeface="Open Sans"/>
                <a:sym typeface="Open Sans"/>
              </a:rPr>
              <a:t>g’</a:t>
            </a:r>
            <a:r>
              <a:rPr lang="en-US" sz="2500" dirty="0">
                <a:latin typeface="Open Sans"/>
                <a:ea typeface="Open Sans"/>
                <a:cs typeface="Open Sans"/>
                <a:sym typeface="Open Sans"/>
              </a:rPr>
              <a:t> description whose literals are given by:</a:t>
            </a:r>
            <a:br>
              <a:rPr lang="en-US" sz="2500" dirty="0">
                <a:latin typeface="Open Sans"/>
                <a:ea typeface="Open Sans"/>
                <a:cs typeface="Open Sans"/>
                <a:sym typeface="Open Sans"/>
              </a:rPr>
            </a:br>
            <a:r>
              <a:rPr lang="en-US" sz="2500" dirty="0">
                <a:latin typeface="Open Sans"/>
                <a:ea typeface="Open Sans"/>
                <a:cs typeface="Open Sans"/>
                <a:sym typeface="Open Sans"/>
              </a:rPr>
              <a:t>POS(g’) = (POS(g)-ADD(a)) U POS(Preconditions(a)) </a:t>
            </a:r>
            <a:br>
              <a:rPr lang="en-US" sz="2500" dirty="0">
                <a:latin typeface="Open Sans"/>
                <a:ea typeface="Open Sans"/>
                <a:cs typeface="Open Sans"/>
                <a:sym typeface="Open Sans"/>
              </a:rPr>
            </a:br>
            <a:r>
              <a:rPr lang="en-US" sz="2500" dirty="0">
                <a:latin typeface="Open Sans"/>
                <a:ea typeface="Open Sans"/>
                <a:cs typeface="Open Sans"/>
                <a:sym typeface="Open Sans"/>
              </a:rPr>
              <a:t>NEG(g’) = (NEG(g)-DEL(a)) U NEG(Preconditions(a))</a:t>
            </a:r>
            <a:endParaRPr lang="en-US" sz="2500" i="0" u="none" strike="noStrike" cap="none"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F4C4E8E0-47C0-E344-8759-D973738EEA7F}"/>
              </a:ext>
            </a:extLst>
          </p:cNvPr>
          <p:cNvSpPr/>
          <p:nvPr/>
        </p:nvSpPr>
        <p:spPr>
          <a:xfrm>
            <a:off x="1856897" y="5970139"/>
            <a:ext cx="2947689" cy="887861"/>
          </a:xfrm>
          <a:prstGeom prst="wedgeRoundRectCallout">
            <a:avLst>
              <a:gd name="adj1" fmla="val 74893"/>
              <a:gd name="adj2" fmla="val -85576"/>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Negative literals in the effects are kept in a </a:t>
            </a:r>
            <a:r>
              <a:rPr lang="en-US" sz="2000" b="1" dirty="0">
                <a:latin typeface="Open Sans"/>
                <a:ea typeface="Open Sans"/>
                <a:cs typeface="Open Sans"/>
                <a:sym typeface="Open Sans"/>
              </a:rPr>
              <a:t>delete list </a:t>
            </a:r>
            <a:r>
              <a:rPr lang="en-US" sz="2000" dirty="0">
                <a:latin typeface="Open Sans"/>
                <a:ea typeface="Open Sans"/>
                <a:cs typeface="Open Sans"/>
                <a:sym typeface="Open Sans"/>
              </a:rPr>
              <a:t>DEL</a:t>
            </a:r>
            <a:endParaRPr sz="2000" i="0" u="none" strike="noStrike" cap="none" dirty="0">
              <a:latin typeface="Open Sans"/>
              <a:ea typeface="Open Sans"/>
              <a:cs typeface="Open Sans"/>
              <a:sym typeface="Open Sans"/>
            </a:endParaRPr>
          </a:p>
        </p:txBody>
      </p:sp>
      <p:sp>
        <p:nvSpPr>
          <p:cNvPr id="46" name="Google Shape;75;g92b3bf485b_0_0">
            <a:extLst>
              <a:ext uri="{FF2B5EF4-FFF2-40B4-BE49-F238E27FC236}">
                <a16:creationId xmlns:a16="http://schemas.microsoft.com/office/drawing/2014/main" id="{BF11145A-8456-524A-805D-A92797A898D9}"/>
              </a:ext>
            </a:extLst>
          </p:cNvPr>
          <p:cNvSpPr/>
          <p:nvPr/>
        </p:nvSpPr>
        <p:spPr>
          <a:xfrm>
            <a:off x="5114680" y="5947055"/>
            <a:ext cx="2420655" cy="887861"/>
          </a:xfrm>
          <a:prstGeom prst="wedgeRoundRectCallout">
            <a:avLst>
              <a:gd name="adj1" fmla="val -9830"/>
              <a:gd name="adj2" fmla="val -8748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Positive literals in the effects are kept in an ADD list</a:t>
            </a:r>
            <a:endParaRPr sz="2000" i="0" u="none" strike="noStrike" cap="none" dirty="0">
              <a:latin typeface="Open Sans"/>
              <a:ea typeface="Open Sans"/>
              <a:cs typeface="Open Sans"/>
              <a:sym typeface="Open Sans"/>
            </a:endParaRPr>
          </a:p>
        </p:txBody>
      </p:sp>
      <p:sp>
        <p:nvSpPr>
          <p:cNvPr id="51" name="Rectangle 50">
            <a:extLst>
              <a:ext uri="{FF2B5EF4-FFF2-40B4-BE49-F238E27FC236}">
                <a16:creationId xmlns:a16="http://schemas.microsoft.com/office/drawing/2014/main" id="{9F054613-51A6-2C4A-8A57-1533D604D0AF}"/>
              </a:ext>
            </a:extLst>
          </p:cNvPr>
          <p:cNvSpPr/>
          <p:nvPr/>
        </p:nvSpPr>
        <p:spPr>
          <a:xfrm>
            <a:off x="1488912" y="2150916"/>
            <a:ext cx="3257783" cy="16312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err="1"/>
              <a:t>HasPond</a:t>
            </a:r>
            <a:r>
              <a:rPr lang="en-US" dirty="0"/>
              <a:t>(Fishing Pond)</a:t>
            </a:r>
            <a:br>
              <a:rPr lang="en-US" dirty="0"/>
            </a:br>
            <a:r>
              <a:rPr lang="en-US" dirty="0"/>
              <a:t>Connected(Garden Path, South, Fishing Pond)</a:t>
            </a:r>
            <a:br>
              <a:rPr lang="en-US" dirty="0"/>
            </a:br>
            <a:r>
              <a:rPr lang="en-US" dirty="0"/>
              <a:t>Inventory(Pole)</a:t>
            </a:r>
          </a:p>
          <a:p>
            <a:pPr algn="ctr"/>
            <a:r>
              <a:rPr lang="en-US" dirty="0"/>
              <a:t>Not(inventory(Fish))</a:t>
            </a:r>
          </a:p>
        </p:txBody>
      </p:sp>
      <p:cxnSp>
        <p:nvCxnSpPr>
          <p:cNvPr id="55" name="Straight Arrow Connector 54">
            <a:extLst>
              <a:ext uri="{FF2B5EF4-FFF2-40B4-BE49-F238E27FC236}">
                <a16:creationId xmlns:a16="http://schemas.microsoft.com/office/drawing/2014/main" id="{8C953093-E98C-D445-8DEE-C435688048F4}"/>
              </a:ext>
            </a:extLst>
          </p:cNvPr>
          <p:cNvCxnSpPr>
            <a:cxnSpLocks/>
            <a:stCxn id="51" idx="1"/>
            <a:endCxn id="77" idx="3"/>
          </p:cNvCxnSpPr>
          <p:nvPr/>
        </p:nvCxnSpPr>
        <p:spPr>
          <a:xfrm flipH="1">
            <a:off x="701994" y="2966524"/>
            <a:ext cx="786918" cy="257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577E371-50E0-9C41-B917-9A5CD6C126B1}"/>
              </a:ext>
            </a:extLst>
          </p:cNvPr>
          <p:cNvSpPr/>
          <p:nvPr/>
        </p:nvSpPr>
        <p:spPr>
          <a:xfrm>
            <a:off x="-2555789" y="2627036"/>
            <a:ext cx="3257783" cy="11941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581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5" grpId="0" animBg="1"/>
      <p:bldP spid="4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3AC7-29DD-B249-A247-2A93EAC27921}"/>
              </a:ext>
            </a:extLst>
          </p:cNvPr>
          <p:cNvSpPr>
            <a:spLocks noGrp="1"/>
          </p:cNvSpPr>
          <p:nvPr>
            <p:ph type="title"/>
          </p:nvPr>
        </p:nvSpPr>
        <p:spPr>
          <a:xfrm>
            <a:off x="399673" y="365125"/>
            <a:ext cx="10954127" cy="1194182"/>
          </a:xfrm>
        </p:spPr>
        <p:txBody>
          <a:bodyPr>
            <a:normAutofit/>
          </a:bodyPr>
          <a:lstStyle/>
          <a:p>
            <a:r>
              <a:rPr lang="en-US" dirty="0"/>
              <a:t>Backward State-Space Search for Planning</a:t>
            </a:r>
            <a:br>
              <a:rPr lang="en-US" dirty="0"/>
            </a:br>
            <a:r>
              <a:rPr lang="en-US" dirty="0"/>
              <a:t>aka Regression Search</a:t>
            </a:r>
          </a:p>
        </p:txBody>
      </p:sp>
      <p:sp>
        <p:nvSpPr>
          <p:cNvPr id="4" name="Rectangle 3">
            <a:extLst>
              <a:ext uri="{FF2B5EF4-FFF2-40B4-BE49-F238E27FC236}">
                <a16:creationId xmlns:a16="http://schemas.microsoft.com/office/drawing/2014/main" id="{A7634D0D-9B42-CD44-B098-3C67759DCE9D}"/>
              </a:ext>
            </a:extLst>
          </p:cNvPr>
          <p:cNvSpPr/>
          <p:nvPr/>
        </p:nvSpPr>
        <p:spPr>
          <a:xfrm>
            <a:off x="501411" y="3115465"/>
            <a:ext cx="190326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At(Pole, Cottage)</a:t>
            </a:r>
          </a:p>
        </p:txBody>
      </p:sp>
      <p:cxnSp>
        <p:nvCxnSpPr>
          <p:cNvPr id="8" name="Straight Arrow Connector 7">
            <a:extLst>
              <a:ext uri="{FF2B5EF4-FFF2-40B4-BE49-F238E27FC236}">
                <a16:creationId xmlns:a16="http://schemas.microsoft.com/office/drawing/2014/main" id="{0CE43654-B63C-924D-A776-E3C9E02FD5AC}"/>
              </a:ext>
            </a:extLst>
          </p:cNvPr>
          <p:cNvCxnSpPr>
            <a:cxnSpLocks/>
          </p:cNvCxnSpPr>
          <p:nvPr/>
        </p:nvCxnSpPr>
        <p:spPr>
          <a:xfrm flipH="1">
            <a:off x="1456630" y="2504366"/>
            <a:ext cx="812436" cy="57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6BCB3E7-3C11-EE4C-B682-A9DCED36BBD6}"/>
              </a:ext>
            </a:extLst>
          </p:cNvPr>
          <p:cNvSpPr/>
          <p:nvPr/>
        </p:nvSpPr>
        <p:spPr>
          <a:xfrm>
            <a:off x="1492955" y="1606899"/>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Cottage)</a:t>
            </a:r>
            <a:br>
              <a:rPr lang="en-US" dirty="0"/>
            </a:br>
            <a:r>
              <a:rPr lang="en-US" dirty="0"/>
              <a:t>Inventory(Pole)</a:t>
            </a:r>
          </a:p>
        </p:txBody>
      </p:sp>
      <p:sp>
        <p:nvSpPr>
          <p:cNvPr id="13" name="TextBox 12">
            <a:extLst>
              <a:ext uri="{FF2B5EF4-FFF2-40B4-BE49-F238E27FC236}">
                <a16:creationId xmlns:a16="http://schemas.microsoft.com/office/drawing/2014/main" id="{CCFFB896-C720-1F42-A523-057C4CDD7D8A}"/>
              </a:ext>
            </a:extLst>
          </p:cNvPr>
          <p:cNvSpPr txBox="1"/>
          <p:nvPr/>
        </p:nvSpPr>
        <p:spPr>
          <a:xfrm>
            <a:off x="2388982" y="3088796"/>
            <a:ext cx="881973" cy="307777"/>
          </a:xfrm>
          <a:prstGeom prst="rect">
            <a:avLst/>
          </a:prstGeom>
          <a:noFill/>
        </p:spPr>
        <p:txBody>
          <a:bodyPr wrap="none" rtlCol="0">
            <a:spAutoFit/>
          </a:bodyPr>
          <a:lstStyle/>
          <a:p>
            <a:r>
              <a:rPr lang="en-US" dirty="0"/>
              <a:t>Get Pole</a:t>
            </a:r>
          </a:p>
        </p:txBody>
      </p:sp>
      <p:cxnSp>
        <p:nvCxnSpPr>
          <p:cNvPr id="27" name="Straight Arrow Connector 26">
            <a:extLst>
              <a:ext uri="{FF2B5EF4-FFF2-40B4-BE49-F238E27FC236}">
                <a16:creationId xmlns:a16="http://schemas.microsoft.com/office/drawing/2014/main" id="{1A365E85-E31D-9F47-BD4B-95F5D92926BC}"/>
              </a:ext>
            </a:extLst>
          </p:cNvPr>
          <p:cNvCxnSpPr>
            <a:cxnSpLocks/>
            <a:stCxn id="29" idx="1"/>
            <a:endCxn id="51" idx="2"/>
          </p:cNvCxnSpPr>
          <p:nvPr/>
        </p:nvCxnSpPr>
        <p:spPr>
          <a:xfrm flipH="1" flipV="1">
            <a:off x="5897930" y="2763620"/>
            <a:ext cx="748275" cy="479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C7A324-A8C7-D549-86EA-E2E0217B84AE}"/>
              </a:ext>
            </a:extLst>
          </p:cNvPr>
          <p:cNvSpPr txBox="1"/>
          <p:nvPr/>
        </p:nvSpPr>
        <p:spPr>
          <a:xfrm>
            <a:off x="5465616" y="3180528"/>
            <a:ext cx="941283" cy="307777"/>
          </a:xfrm>
          <a:prstGeom prst="rect">
            <a:avLst/>
          </a:prstGeom>
          <a:noFill/>
        </p:spPr>
        <p:txBody>
          <a:bodyPr wrap="square" rtlCol="0">
            <a:spAutoFit/>
          </a:bodyPr>
          <a:lstStyle/>
          <a:p>
            <a:r>
              <a:rPr lang="en-US" dirty="0"/>
              <a:t>Go South</a:t>
            </a:r>
          </a:p>
        </p:txBody>
      </p:sp>
      <p:sp>
        <p:nvSpPr>
          <p:cNvPr id="29" name="Rectangle 28">
            <a:extLst>
              <a:ext uri="{FF2B5EF4-FFF2-40B4-BE49-F238E27FC236}">
                <a16:creationId xmlns:a16="http://schemas.microsoft.com/office/drawing/2014/main" id="{CD74F55F-5A4C-CA4E-817F-767AC2A2F115}"/>
              </a:ext>
            </a:extLst>
          </p:cNvPr>
          <p:cNvSpPr/>
          <p:nvPr/>
        </p:nvSpPr>
        <p:spPr>
          <a:xfrm>
            <a:off x="6646205" y="2793951"/>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?loc)</a:t>
            </a:r>
            <a:br>
              <a:rPr lang="en-US" dirty="0"/>
            </a:br>
            <a:r>
              <a:rPr lang="en-US" dirty="0" err="1"/>
              <a:t>HasPond</a:t>
            </a:r>
            <a:r>
              <a:rPr lang="en-US" dirty="0"/>
              <a:t>(?loc)</a:t>
            </a:r>
            <a:br>
              <a:rPr lang="en-US" dirty="0"/>
            </a:br>
            <a:r>
              <a:rPr lang="en-US" dirty="0"/>
              <a:t>Inventory(Pole)</a:t>
            </a:r>
          </a:p>
        </p:txBody>
      </p:sp>
      <p:cxnSp>
        <p:nvCxnSpPr>
          <p:cNvPr id="33" name="Straight Arrow Connector 32">
            <a:extLst>
              <a:ext uri="{FF2B5EF4-FFF2-40B4-BE49-F238E27FC236}">
                <a16:creationId xmlns:a16="http://schemas.microsoft.com/office/drawing/2014/main" id="{8CA0707C-32C9-7A44-BA69-233114B3B17E}"/>
              </a:ext>
            </a:extLst>
          </p:cNvPr>
          <p:cNvCxnSpPr>
            <a:cxnSpLocks/>
            <a:stCxn id="35" idx="1"/>
            <a:endCxn id="29" idx="3"/>
          </p:cNvCxnSpPr>
          <p:nvPr/>
        </p:nvCxnSpPr>
        <p:spPr>
          <a:xfrm flipH="1">
            <a:off x="8915271" y="3048000"/>
            <a:ext cx="1007663" cy="19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C0E1C8-960F-3C4E-84C3-9B5FB150F407}"/>
              </a:ext>
            </a:extLst>
          </p:cNvPr>
          <p:cNvSpPr txBox="1"/>
          <p:nvPr/>
        </p:nvSpPr>
        <p:spPr>
          <a:xfrm>
            <a:off x="9111493" y="3162092"/>
            <a:ext cx="811441" cy="307777"/>
          </a:xfrm>
          <a:prstGeom prst="rect">
            <a:avLst/>
          </a:prstGeom>
          <a:noFill/>
        </p:spPr>
        <p:txBody>
          <a:bodyPr wrap="none" rtlCol="0">
            <a:spAutoFit/>
          </a:bodyPr>
          <a:lstStyle/>
          <a:p>
            <a:r>
              <a:rPr lang="en-US" dirty="0"/>
              <a:t>Go Fish</a:t>
            </a:r>
          </a:p>
        </p:txBody>
      </p:sp>
      <p:sp>
        <p:nvSpPr>
          <p:cNvPr id="35" name="Rectangle 34">
            <a:extLst>
              <a:ext uri="{FF2B5EF4-FFF2-40B4-BE49-F238E27FC236}">
                <a16:creationId xmlns:a16="http://schemas.microsoft.com/office/drawing/2014/main" id="{58C5BB04-A53E-6845-81C6-D8B0AFFDD526}"/>
              </a:ext>
            </a:extLst>
          </p:cNvPr>
          <p:cNvSpPr/>
          <p:nvPr/>
        </p:nvSpPr>
        <p:spPr>
          <a:xfrm>
            <a:off x="9922934" y="2599266"/>
            <a:ext cx="2269066"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Inventory(Fish)</a:t>
            </a:r>
          </a:p>
        </p:txBody>
      </p:sp>
      <p:sp>
        <p:nvSpPr>
          <p:cNvPr id="40" name="Google Shape;75;g92b3bf485b_0_0">
            <a:extLst>
              <a:ext uri="{FF2B5EF4-FFF2-40B4-BE49-F238E27FC236}">
                <a16:creationId xmlns:a16="http://schemas.microsoft.com/office/drawing/2014/main" id="{9FC25C74-51D0-2F43-A970-5BF8ED6BE727}"/>
              </a:ext>
            </a:extLst>
          </p:cNvPr>
          <p:cNvSpPr/>
          <p:nvPr/>
        </p:nvSpPr>
        <p:spPr>
          <a:xfrm>
            <a:off x="9517213" y="41259"/>
            <a:ext cx="2373996" cy="1518048"/>
          </a:xfrm>
          <a:prstGeom prst="wedgeRoundRectCallout">
            <a:avLst>
              <a:gd name="adj1" fmla="val 522"/>
              <a:gd name="adj2" fmla="val 10788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Start with the </a:t>
            </a:r>
            <a:r>
              <a:rPr lang="en-US" sz="2000" b="1" dirty="0">
                <a:latin typeface="Open Sans"/>
                <a:ea typeface="Open Sans"/>
                <a:cs typeface="Open Sans"/>
                <a:sym typeface="Open Sans"/>
              </a:rPr>
              <a:t>goal</a:t>
            </a:r>
            <a:r>
              <a:rPr lang="en-US" sz="2000" dirty="0">
                <a:latin typeface="Open Sans"/>
                <a:ea typeface="Open Sans"/>
                <a:cs typeface="Open Sans"/>
                <a:sym typeface="Open Sans"/>
              </a:rPr>
              <a:t>, work </a:t>
            </a:r>
            <a:r>
              <a:rPr lang="en-US" sz="2000" b="1" dirty="0">
                <a:latin typeface="Open Sans"/>
                <a:ea typeface="Open Sans"/>
                <a:cs typeface="Open Sans"/>
                <a:sym typeface="Open Sans"/>
              </a:rPr>
              <a:t>backwards</a:t>
            </a:r>
            <a:r>
              <a:rPr lang="en-US" sz="2000" dirty="0">
                <a:latin typeface="Open Sans"/>
                <a:ea typeface="Open Sans"/>
                <a:cs typeface="Open Sans"/>
                <a:sym typeface="Open Sans"/>
              </a:rPr>
              <a:t> to initial state</a:t>
            </a:r>
            <a:endParaRPr sz="2000" i="0" u="none" strike="noStrike" cap="none" dirty="0">
              <a:latin typeface="Open Sans"/>
              <a:ea typeface="Open Sans"/>
              <a:cs typeface="Open Sans"/>
              <a:sym typeface="Open Sans"/>
            </a:endParaRPr>
          </a:p>
        </p:txBody>
      </p:sp>
      <p:sp>
        <p:nvSpPr>
          <p:cNvPr id="41" name="Google Shape;75;g92b3bf485b_0_0">
            <a:extLst>
              <a:ext uri="{FF2B5EF4-FFF2-40B4-BE49-F238E27FC236}">
                <a16:creationId xmlns:a16="http://schemas.microsoft.com/office/drawing/2014/main" id="{90041082-E549-A747-BF22-2797ECD9927B}"/>
              </a:ext>
            </a:extLst>
          </p:cNvPr>
          <p:cNvSpPr/>
          <p:nvPr/>
        </p:nvSpPr>
        <p:spPr>
          <a:xfrm>
            <a:off x="7728273" y="1697283"/>
            <a:ext cx="2373996" cy="920957"/>
          </a:xfrm>
          <a:prstGeom prst="wedgeRoundRectCallout">
            <a:avLst>
              <a:gd name="adj1" fmla="val 26913"/>
              <a:gd name="adj2" fmla="val 967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Pick </a:t>
            </a:r>
            <a:r>
              <a:rPr lang="en-US" sz="2000" b="1" dirty="0">
                <a:latin typeface="Open Sans"/>
                <a:ea typeface="Open Sans"/>
                <a:cs typeface="Open Sans"/>
                <a:sym typeface="Open Sans"/>
              </a:rPr>
              <a:t>relevant</a:t>
            </a:r>
            <a:r>
              <a:rPr lang="en-US" sz="2000" dirty="0">
                <a:latin typeface="Open Sans"/>
                <a:ea typeface="Open Sans"/>
                <a:cs typeface="Open Sans"/>
                <a:sym typeface="Open Sans"/>
              </a:rPr>
              <a:t> actions.</a:t>
            </a:r>
            <a:endParaRPr sz="2000" i="0" u="none" strike="noStrike" cap="none" dirty="0">
              <a:latin typeface="Open Sans"/>
              <a:ea typeface="Open Sans"/>
              <a:cs typeface="Open Sans"/>
              <a:sym typeface="Open Sans"/>
            </a:endParaRPr>
          </a:p>
        </p:txBody>
      </p:sp>
      <p:sp>
        <p:nvSpPr>
          <p:cNvPr id="44" name="TextBox 43">
            <a:extLst>
              <a:ext uri="{FF2B5EF4-FFF2-40B4-BE49-F238E27FC236}">
                <a16:creationId xmlns:a16="http://schemas.microsoft.com/office/drawing/2014/main" id="{F90EB1F6-105A-5341-BFFF-328B199A6B02}"/>
              </a:ext>
            </a:extLst>
          </p:cNvPr>
          <p:cNvSpPr txBox="1"/>
          <p:nvPr/>
        </p:nvSpPr>
        <p:spPr>
          <a:xfrm>
            <a:off x="1856897" y="4067530"/>
            <a:ext cx="9200570" cy="1631216"/>
          </a:xfrm>
          <a:prstGeom prst="rect">
            <a:avLst/>
          </a:prstGeom>
          <a:noFill/>
        </p:spPr>
        <p:txBody>
          <a:bodyPr wrap="square">
            <a:spAutoFit/>
          </a:bodyPr>
          <a:lstStyle/>
          <a:p>
            <a:pPr lvl="0" algn="ctr">
              <a:buSzPts val="2500"/>
            </a:pPr>
            <a:r>
              <a:rPr lang="en-US" sz="2500" dirty="0">
                <a:latin typeface="Open Sans"/>
                <a:ea typeface="Open Sans"/>
                <a:cs typeface="Open Sans"/>
                <a:sym typeface="Open Sans"/>
              </a:rPr>
              <a:t>Given a goal </a:t>
            </a:r>
            <a:r>
              <a:rPr lang="en-US" sz="2500" b="1" dirty="0">
                <a:latin typeface="Open Sans"/>
                <a:ea typeface="Open Sans"/>
                <a:cs typeface="Open Sans"/>
                <a:sym typeface="Open Sans"/>
              </a:rPr>
              <a:t>g</a:t>
            </a:r>
            <a:r>
              <a:rPr lang="en-US" sz="2500" dirty="0">
                <a:latin typeface="Open Sans"/>
                <a:ea typeface="Open Sans"/>
                <a:cs typeface="Open Sans"/>
                <a:sym typeface="Open Sans"/>
              </a:rPr>
              <a:t> and action </a:t>
            </a:r>
            <a:r>
              <a:rPr lang="en-US" sz="2500" b="1" dirty="0">
                <a:latin typeface="Open Sans"/>
                <a:ea typeface="Open Sans"/>
                <a:cs typeface="Open Sans"/>
                <a:sym typeface="Open Sans"/>
              </a:rPr>
              <a:t>a, </a:t>
            </a:r>
            <a:r>
              <a:rPr lang="en-US" sz="2500" dirty="0">
                <a:latin typeface="Open Sans"/>
                <a:ea typeface="Open Sans"/>
                <a:cs typeface="Open Sans"/>
                <a:sym typeface="Open Sans"/>
              </a:rPr>
              <a:t>the </a:t>
            </a:r>
            <a:r>
              <a:rPr lang="en-US" sz="2500" b="1" dirty="0">
                <a:latin typeface="Open Sans"/>
                <a:ea typeface="Open Sans"/>
                <a:cs typeface="Open Sans"/>
                <a:sym typeface="Open Sans"/>
              </a:rPr>
              <a:t>regression</a:t>
            </a:r>
            <a:r>
              <a:rPr lang="en-US" sz="2500" dirty="0">
                <a:latin typeface="Open Sans"/>
                <a:ea typeface="Open Sans"/>
                <a:cs typeface="Open Sans"/>
                <a:sym typeface="Open Sans"/>
              </a:rPr>
              <a:t> from g to a gives a state </a:t>
            </a:r>
            <a:r>
              <a:rPr lang="en-US" sz="2500" b="1" dirty="0">
                <a:latin typeface="Open Sans"/>
                <a:ea typeface="Open Sans"/>
                <a:cs typeface="Open Sans"/>
                <a:sym typeface="Open Sans"/>
              </a:rPr>
              <a:t>g’</a:t>
            </a:r>
            <a:r>
              <a:rPr lang="en-US" sz="2500" dirty="0">
                <a:latin typeface="Open Sans"/>
                <a:ea typeface="Open Sans"/>
                <a:cs typeface="Open Sans"/>
                <a:sym typeface="Open Sans"/>
              </a:rPr>
              <a:t> description whose literals are given by:</a:t>
            </a:r>
            <a:br>
              <a:rPr lang="en-US" sz="2500" dirty="0">
                <a:latin typeface="Open Sans"/>
                <a:ea typeface="Open Sans"/>
                <a:cs typeface="Open Sans"/>
                <a:sym typeface="Open Sans"/>
              </a:rPr>
            </a:br>
            <a:r>
              <a:rPr lang="en-US" sz="2500" dirty="0">
                <a:latin typeface="Open Sans"/>
                <a:ea typeface="Open Sans"/>
                <a:cs typeface="Open Sans"/>
                <a:sym typeface="Open Sans"/>
              </a:rPr>
              <a:t>POS(g’) = (POS(g)-ADD(a)) U POS(Preconditions(a)) </a:t>
            </a:r>
            <a:br>
              <a:rPr lang="en-US" sz="2500" dirty="0">
                <a:latin typeface="Open Sans"/>
                <a:ea typeface="Open Sans"/>
                <a:cs typeface="Open Sans"/>
                <a:sym typeface="Open Sans"/>
              </a:rPr>
            </a:br>
            <a:r>
              <a:rPr lang="en-US" sz="2500" dirty="0">
                <a:latin typeface="Open Sans"/>
                <a:ea typeface="Open Sans"/>
                <a:cs typeface="Open Sans"/>
                <a:sym typeface="Open Sans"/>
              </a:rPr>
              <a:t>NEG(g’) = (NEG(g)-DEL(a)) U NEG(Preconditions(a))</a:t>
            </a:r>
            <a:endParaRPr lang="en-US" sz="2500" i="0" u="none" strike="noStrike" cap="none"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F4C4E8E0-47C0-E344-8759-D973738EEA7F}"/>
              </a:ext>
            </a:extLst>
          </p:cNvPr>
          <p:cNvSpPr/>
          <p:nvPr/>
        </p:nvSpPr>
        <p:spPr>
          <a:xfrm>
            <a:off x="1856897" y="5970139"/>
            <a:ext cx="2947689" cy="887861"/>
          </a:xfrm>
          <a:prstGeom prst="wedgeRoundRectCallout">
            <a:avLst>
              <a:gd name="adj1" fmla="val 74893"/>
              <a:gd name="adj2" fmla="val -85576"/>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Negative literals in the effects are kept in a </a:t>
            </a:r>
            <a:r>
              <a:rPr lang="en-US" sz="2000" b="1" dirty="0">
                <a:latin typeface="Open Sans"/>
                <a:ea typeface="Open Sans"/>
                <a:cs typeface="Open Sans"/>
                <a:sym typeface="Open Sans"/>
              </a:rPr>
              <a:t>delete list </a:t>
            </a:r>
            <a:r>
              <a:rPr lang="en-US" sz="2000" dirty="0">
                <a:latin typeface="Open Sans"/>
                <a:ea typeface="Open Sans"/>
                <a:cs typeface="Open Sans"/>
                <a:sym typeface="Open Sans"/>
              </a:rPr>
              <a:t>DEL</a:t>
            </a:r>
            <a:endParaRPr sz="2000" i="0" u="none" strike="noStrike" cap="none" dirty="0">
              <a:latin typeface="Open Sans"/>
              <a:ea typeface="Open Sans"/>
              <a:cs typeface="Open Sans"/>
              <a:sym typeface="Open Sans"/>
            </a:endParaRPr>
          </a:p>
        </p:txBody>
      </p:sp>
      <p:sp>
        <p:nvSpPr>
          <p:cNvPr id="46" name="Google Shape;75;g92b3bf485b_0_0">
            <a:extLst>
              <a:ext uri="{FF2B5EF4-FFF2-40B4-BE49-F238E27FC236}">
                <a16:creationId xmlns:a16="http://schemas.microsoft.com/office/drawing/2014/main" id="{BF11145A-8456-524A-805D-A92797A898D9}"/>
              </a:ext>
            </a:extLst>
          </p:cNvPr>
          <p:cNvSpPr/>
          <p:nvPr/>
        </p:nvSpPr>
        <p:spPr>
          <a:xfrm>
            <a:off x="5114680" y="5947055"/>
            <a:ext cx="2420655" cy="887861"/>
          </a:xfrm>
          <a:prstGeom prst="wedgeRoundRectCallout">
            <a:avLst>
              <a:gd name="adj1" fmla="val -13328"/>
              <a:gd name="adj2" fmla="val -13897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Positive literals in the effects are kept in an ADD list</a:t>
            </a:r>
            <a:endParaRPr sz="2000" i="0" u="none" strike="noStrike" cap="none" dirty="0">
              <a:latin typeface="Open Sans"/>
              <a:ea typeface="Open Sans"/>
              <a:cs typeface="Open Sans"/>
              <a:sym typeface="Open Sans"/>
            </a:endParaRPr>
          </a:p>
        </p:txBody>
      </p:sp>
      <p:sp>
        <p:nvSpPr>
          <p:cNvPr id="51" name="Rectangle 50">
            <a:extLst>
              <a:ext uri="{FF2B5EF4-FFF2-40B4-BE49-F238E27FC236}">
                <a16:creationId xmlns:a16="http://schemas.microsoft.com/office/drawing/2014/main" id="{9F054613-51A6-2C4A-8A57-1533D604D0AF}"/>
              </a:ext>
            </a:extLst>
          </p:cNvPr>
          <p:cNvSpPr/>
          <p:nvPr/>
        </p:nvSpPr>
        <p:spPr>
          <a:xfrm>
            <a:off x="4480660" y="1866153"/>
            <a:ext cx="2834540" cy="8974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At(Player, Garden Path)</a:t>
            </a:r>
            <a:br>
              <a:rPr lang="en-US" dirty="0"/>
            </a:br>
            <a:r>
              <a:rPr lang="en-US" dirty="0" err="1"/>
              <a:t>HasPond</a:t>
            </a:r>
            <a:r>
              <a:rPr lang="en-US" dirty="0"/>
              <a:t>(Fishing Pond)</a:t>
            </a:r>
            <a:br>
              <a:rPr lang="en-US" dirty="0"/>
            </a:br>
            <a:r>
              <a:rPr lang="en-US" dirty="0"/>
              <a:t>Connected(GP, South, FP)</a:t>
            </a:r>
            <a:br>
              <a:rPr lang="en-US" dirty="0"/>
            </a:br>
            <a:r>
              <a:rPr lang="en-US" dirty="0"/>
              <a:t>Inventory(Pole)</a:t>
            </a:r>
          </a:p>
        </p:txBody>
      </p:sp>
      <p:cxnSp>
        <p:nvCxnSpPr>
          <p:cNvPr id="55" name="Straight Arrow Connector 54">
            <a:extLst>
              <a:ext uri="{FF2B5EF4-FFF2-40B4-BE49-F238E27FC236}">
                <a16:creationId xmlns:a16="http://schemas.microsoft.com/office/drawing/2014/main" id="{8C953093-E98C-D445-8DEE-C435688048F4}"/>
              </a:ext>
            </a:extLst>
          </p:cNvPr>
          <p:cNvCxnSpPr>
            <a:cxnSpLocks/>
            <a:stCxn id="51" idx="1"/>
            <a:endCxn id="11" idx="3"/>
          </p:cNvCxnSpPr>
          <p:nvPr/>
        </p:nvCxnSpPr>
        <p:spPr>
          <a:xfrm flipH="1" flipV="1">
            <a:off x="3762021" y="2055633"/>
            <a:ext cx="718639" cy="25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4E17316-9455-FC4B-A128-8C4C84D7B926}"/>
              </a:ext>
            </a:extLst>
          </p:cNvPr>
          <p:cNvSpPr txBox="1"/>
          <p:nvPr/>
        </p:nvSpPr>
        <p:spPr>
          <a:xfrm>
            <a:off x="3799285" y="1822327"/>
            <a:ext cx="941283" cy="307777"/>
          </a:xfrm>
          <a:prstGeom prst="rect">
            <a:avLst/>
          </a:prstGeom>
          <a:noFill/>
        </p:spPr>
        <p:txBody>
          <a:bodyPr wrap="square" rtlCol="0">
            <a:spAutoFit/>
          </a:bodyPr>
          <a:lstStyle/>
          <a:p>
            <a:r>
              <a:rPr lang="en-US" dirty="0"/>
              <a:t>Go Out</a:t>
            </a:r>
          </a:p>
        </p:txBody>
      </p:sp>
    </p:spTree>
    <p:extLst>
      <p:ext uri="{BB962C8B-B14F-4D97-AF65-F5344CB8AC3E}">
        <p14:creationId xmlns:p14="http://schemas.microsoft.com/office/powerpoint/2010/main" val="58994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5" grpId="0" animBg="1"/>
      <p:bldP spid="4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7656-D95F-104D-AE05-8564F8C5AEA1}"/>
              </a:ext>
            </a:extLst>
          </p:cNvPr>
          <p:cNvSpPr>
            <a:spLocks noGrp="1"/>
          </p:cNvSpPr>
          <p:nvPr>
            <p:ph type="title"/>
          </p:nvPr>
        </p:nvSpPr>
        <p:spPr/>
        <p:txBody>
          <a:bodyPr/>
          <a:lstStyle/>
          <a:p>
            <a:r>
              <a:rPr lang="en-US" dirty="0"/>
              <a:t>Heuristics for Planning</a:t>
            </a:r>
          </a:p>
        </p:txBody>
      </p:sp>
      <p:sp>
        <p:nvSpPr>
          <p:cNvPr id="3" name="Text Placeholder 2">
            <a:extLst>
              <a:ext uri="{FF2B5EF4-FFF2-40B4-BE49-F238E27FC236}">
                <a16:creationId xmlns:a16="http://schemas.microsoft.com/office/drawing/2014/main" id="{576A66DC-3B4F-8443-85D3-88529305C437}"/>
              </a:ext>
            </a:extLst>
          </p:cNvPr>
          <p:cNvSpPr>
            <a:spLocks noGrp="1"/>
          </p:cNvSpPr>
          <p:nvPr>
            <p:ph type="body" idx="1"/>
          </p:nvPr>
        </p:nvSpPr>
        <p:spPr/>
        <p:txBody>
          <a:bodyPr/>
          <a:lstStyle/>
          <a:p>
            <a:r>
              <a:rPr lang="en-US" dirty="0"/>
              <a:t>Neither forward nor backward search is efficient without good </a:t>
            </a:r>
            <a:r>
              <a:rPr lang="en-US" b="1" dirty="0"/>
              <a:t>heuristics.</a:t>
            </a:r>
            <a:endParaRPr lang="en-US" dirty="0"/>
          </a:p>
          <a:p>
            <a:r>
              <a:rPr lang="en-US" dirty="0"/>
              <a:t>In search a heuristic function h(s) estimates the distance from a state to the goal. </a:t>
            </a:r>
          </a:p>
          <a:p>
            <a:r>
              <a:rPr lang="en-US" b="1" dirty="0"/>
              <a:t>Admissible heuristics</a:t>
            </a:r>
            <a:r>
              <a:rPr lang="en-US" dirty="0"/>
              <a:t> never over-estimate the true distance, and can be used with </a:t>
            </a:r>
            <a:r>
              <a:rPr lang="en-US" b="1" dirty="0"/>
              <a:t>A* search</a:t>
            </a:r>
            <a:r>
              <a:rPr lang="en-US" dirty="0"/>
              <a:t> to find optimal solutions.</a:t>
            </a:r>
          </a:p>
          <a:p>
            <a:endParaRPr lang="en-US" b="1" dirty="0"/>
          </a:p>
          <a:p>
            <a:r>
              <a:rPr lang="en-US" dirty="0"/>
              <a:t>Admissible heuristics can be derived from a </a:t>
            </a:r>
            <a:r>
              <a:rPr lang="en-US" b="1" dirty="0"/>
              <a:t>relaxed problem</a:t>
            </a:r>
            <a:r>
              <a:rPr lang="en-US" dirty="0"/>
              <a:t> that is easier to solve.  </a:t>
            </a:r>
          </a:p>
          <a:p>
            <a:r>
              <a:rPr lang="en-US" dirty="0"/>
              <a:t>For the </a:t>
            </a:r>
            <a:r>
              <a:rPr lang="en-US" b="1" dirty="0"/>
              <a:t>ignore preconditions heuristic</a:t>
            </a:r>
            <a:r>
              <a:rPr lang="en-US" dirty="0"/>
              <a:t> relaxes the problem.</a:t>
            </a:r>
          </a:p>
          <a:p>
            <a:endParaRPr lang="en-US" dirty="0"/>
          </a:p>
          <a:p>
            <a:endParaRPr lang="en-US" dirty="0"/>
          </a:p>
        </p:txBody>
      </p:sp>
    </p:spTree>
    <p:extLst>
      <p:ext uri="{BB962C8B-B14F-4D97-AF65-F5344CB8AC3E}">
        <p14:creationId xmlns:p14="http://schemas.microsoft.com/office/powerpoint/2010/main" val="2903035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7656-D95F-104D-AE05-8564F8C5AEA1}"/>
              </a:ext>
            </a:extLst>
          </p:cNvPr>
          <p:cNvSpPr>
            <a:spLocks noGrp="1"/>
          </p:cNvSpPr>
          <p:nvPr>
            <p:ph type="title"/>
          </p:nvPr>
        </p:nvSpPr>
        <p:spPr/>
        <p:txBody>
          <a:bodyPr/>
          <a:lstStyle/>
          <a:p>
            <a:r>
              <a:rPr lang="en-US" dirty="0"/>
              <a:t>Hierarchical Planning</a:t>
            </a:r>
          </a:p>
        </p:txBody>
      </p:sp>
      <p:sp>
        <p:nvSpPr>
          <p:cNvPr id="3" name="Text Placeholder 2">
            <a:extLst>
              <a:ext uri="{FF2B5EF4-FFF2-40B4-BE49-F238E27FC236}">
                <a16:creationId xmlns:a16="http://schemas.microsoft.com/office/drawing/2014/main" id="{576A66DC-3B4F-8443-85D3-88529305C437}"/>
              </a:ext>
            </a:extLst>
          </p:cNvPr>
          <p:cNvSpPr>
            <a:spLocks noGrp="1"/>
          </p:cNvSpPr>
          <p:nvPr>
            <p:ph type="body" idx="1"/>
          </p:nvPr>
        </p:nvSpPr>
        <p:spPr/>
        <p:txBody>
          <a:bodyPr/>
          <a:lstStyle/>
          <a:p>
            <a:r>
              <a:rPr lang="en-US" dirty="0"/>
              <a:t>Instead of using atomic actions, we can define actions at </a:t>
            </a:r>
            <a:r>
              <a:rPr lang="en-US" b="1" dirty="0"/>
              <a:t>higher levels of abstraction.</a:t>
            </a:r>
          </a:p>
          <a:p>
            <a:r>
              <a:rPr lang="en-US" b="1" dirty="0"/>
              <a:t>Hierarchical decomposition </a:t>
            </a:r>
            <a:r>
              <a:rPr lang="en-US" dirty="0"/>
              <a:t>organizes actions into high-level functions, composed of more fine-grained function, composed of atomic actions.</a:t>
            </a:r>
          </a:p>
          <a:p>
            <a:r>
              <a:rPr lang="en-US" dirty="0"/>
              <a:t>Plan out sequence of high level actions, reclusively </a:t>
            </a:r>
            <a:r>
              <a:rPr lang="en-US" b="1" dirty="0"/>
              <a:t>refine the plan </a:t>
            </a:r>
            <a:r>
              <a:rPr lang="en-US" dirty="0"/>
              <a:t>until we’ve got atomic actions.</a:t>
            </a:r>
          </a:p>
          <a:p>
            <a:endParaRPr lang="en-US" b="1" dirty="0"/>
          </a:p>
        </p:txBody>
      </p:sp>
      <p:sp>
        <p:nvSpPr>
          <p:cNvPr id="4" name="Google Shape;75;g92b3bf485b_0_0">
            <a:extLst>
              <a:ext uri="{FF2B5EF4-FFF2-40B4-BE49-F238E27FC236}">
                <a16:creationId xmlns:a16="http://schemas.microsoft.com/office/drawing/2014/main" id="{BF0E5D09-6E3A-974B-B563-2BC01360A1E5}"/>
              </a:ext>
            </a:extLst>
          </p:cNvPr>
          <p:cNvSpPr/>
          <p:nvPr/>
        </p:nvSpPr>
        <p:spPr>
          <a:xfrm>
            <a:off x="5061944" y="3880442"/>
            <a:ext cx="3271417" cy="1518048"/>
          </a:xfrm>
          <a:prstGeom prst="wedgeRoundRectCallout">
            <a:avLst>
              <a:gd name="adj1" fmla="val 48054"/>
              <a:gd name="adj2" fmla="val -9887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Tricky to ensure that the resulting plan is optimal.</a:t>
            </a:r>
            <a:endParaRPr sz="20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397426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endParaRPr dirty="0"/>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Planning and Games</a:t>
            </a:r>
            <a:endParaRPr dirty="0">
              <a:solidFill>
                <a:schemeClr val="lt1"/>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Tree>
    <p:extLst>
      <p:ext uri="{BB962C8B-B14F-4D97-AF65-F5344CB8AC3E}">
        <p14:creationId xmlns:p14="http://schemas.microsoft.com/office/powerpoint/2010/main" val="2136450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DC0E33E-9F3E-5E4B-971D-AB8F41D6DB9A}"/>
              </a:ext>
            </a:extLst>
          </p:cNvPr>
          <p:cNvSpPr>
            <a:spLocks noGrp="1"/>
          </p:cNvSpPr>
          <p:nvPr>
            <p:ph type="title"/>
          </p:nvPr>
        </p:nvSpPr>
        <p:spPr/>
        <p:txBody>
          <a:bodyPr/>
          <a:lstStyle/>
          <a:p>
            <a:r>
              <a:rPr lang="en-US" dirty="0"/>
              <a:t>Planning can be used for AI characters</a:t>
            </a:r>
          </a:p>
        </p:txBody>
      </p:sp>
      <p:sp>
        <p:nvSpPr>
          <p:cNvPr id="9" name="Text Placeholder 8">
            <a:extLst>
              <a:ext uri="{FF2B5EF4-FFF2-40B4-BE49-F238E27FC236}">
                <a16:creationId xmlns:a16="http://schemas.microsoft.com/office/drawing/2014/main" id="{42735D32-CC71-A042-AA6E-71EB2B69C96D}"/>
              </a:ext>
            </a:extLst>
          </p:cNvPr>
          <p:cNvSpPr>
            <a:spLocks noGrp="1"/>
          </p:cNvSpPr>
          <p:nvPr>
            <p:ph type="body" idx="1"/>
          </p:nvPr>
        </p:nvSpPr>
        <p:spPr/>
        <p:txBody>
          <a:bodyPr/>
          <a:lstStyle/>
          <a:p>
            <a:r>
              <a:rPr lang="en-US" dirty="0"/>
              <a:t>In our current text adventure games, all of the non-player characters are boring!</a:t>
            </a:r>
          </a:p>
          <a:p>
            <a:pPr marL="571500" indent="-342900">
              <a:buFont typeface="Arial" panose="020B0604020202020204" pitchFamily="34" charset="0"/>
              <a:buChar char="•"/>
            </a:pPr>
            <a:r>
              <a:rPr lang="en-US" dirty="0"/>
              <a:t>Why doesn’t the princess try to escape the tower and claim the throne herself?</a:t>
            </a:r>
          </a:p>
          <a:p>
            <a:pPr marL="571500" indent="-342900">
              <a:buFont typeface="Arial" panose="020B0604020202020204" pitchFamily="34" charset="0"/>
              <a:buChar char="•"/>
            </a:pPr>
            <a:r>
              <a:rPr lang="en-US" dirty="0"/>
              <a:t>Why doesn’t the troll come hunting for food and eat us or the guard?</a:t>
            </a:r>
          </a:p>
          <a:p>
            <a:pPr marL="571500" indent="-342900">
              <a:buFont typeface="Arial" panose="020B0604020202020204" pitchFamily="34" charset="0"/>
              <a:buChar char="•"/>
            </a:pPr>
            <a:r>
              <a:rPr lang="en-US" dirty="0"/>
              <a:t>Why is the ghost of the king stuck in the dungeon? </a:t>
            </a:r>
          </a:p>
          <a:p>
            <a:pPr marL="571500" indent="-342900">
              <a:buFont typeface="Arial" panose="020B0604020202020204" pitchFamily="34" charset="0"/>
              <a:buChar char="•"/>
            </a:pPr>
            <a:endParaRPr lang="en-US" dirty="0"/>
          </a:p>
          <a:p>
            <a:pPr marL="228600" indent="0"/>
            <a:r>
              <a:rPr lang="en-US" dirty="0"/>
              <a:t>We could give each of them goals, and have them try to plan out and play the game alongside the player.</a:t>
            </a:r>
          </a:p>
        </p:txBody>
      </p:sp>
    </p:spTree>
    <p:extLst>
      <p:ext uri="{BB962C8B-B14F-4D97-AF65-F5344CB8AC3E}">
        <p14:creationId xmlns:p14="http://schemas.microsoft.com/office/powerpoint/2010/main" val="3726333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8B0D4D-F496-0049-A0C4-7999C162C74C}"/>
              </a:ext>
            </a:extLst>
          </p:cNvPr>
          <p:cNvSpPr>
            <a:spLocks noGrp="1"/>
          </p:cNvSpPr>
          <p:nvPr>
            <p:ph type="title"/>
          </p:nvPr>
        </p:nvSpPr>
        <p:spPr/>
        <p:txBody>
          <a:bodyPr>
            <a:normAutofit/>
          </a:bodyPr>
          <a:lstStyle/>
          <a:p>
            <a:r>
              <a:rPr lang="en-US" dirty="0"/>
              <a:t>Generating Puzzles</a:t>
            </a:r>
          </a:p>
        </p:txBody>
      </p:sp>
      <p:sp>
        <p:nvSpPr>
          <p:cNvPr id="6" name="Text Placeholder 5">
            <a:extLst>
              <a:ext uri="{FF2B5EF4-FFF2-40B4-BE49-F238E27FC236}">
                <a16:creationId xmlns:a16="http://schemas.microsoft.com/office/drawing/2014/main" id="{B080DB63-9F9D-8446-A5FB-2EF26F58C73F}"/>
              </a:ext>
            </a:extLst>
          </p:cNvPr>
          <p:cNvSpPr>
            <a:spLocks noGrp="1"/>
          </p:cNvSpPr>
          <p:nvPr>
            <p:ph type="body" idx="1"/>
          </p:nvPr>
        </p:nvSpPr>
        <p:spPr/>
        <p:txBody>
          <a:bodyPr/>
          <a:lstStyle/>
          <a:p>
            <a:r>
              <a:rPr lang="en-US" dirty="0"/>
              <a:t>In HW2, we were able to generate descriptions of locations and items and automatically incorporate them into our text adventure games.</a:t>
            </a:r>
          </a:p>
          <a:p>
            <a:r>
              <a:rPr lang="en-US" dirty="0"/>
              <a:t>Could we use planning to automatically generate:</a:t>
            </a:r>
          </a:p>
          <a:p>
            <a:pPr marL="685800" indent="-457200">
              <a:buFont typeface="+mj-lt"/>
              <a:buAutoNum type="arabicPeriod"/>
            </a:pPr>
            <a:r>
              <a:rPr lang="en-US" dirty="0"/>
              <a:t>Puzzles?</a:t>
            </a:r>
          </a:p>
          <a:p>
            <a:pPr marL="685800" indent="-457200">
              <a:buFont typeface="+mj-lt"/>
              <a:buAutoNum type="arabicPeriod"/>
            </a:pPr>
            <a:r>
              <a:rPr lang="en-US" dirty="0"/>
              <a:t>Special actions?</a:t>
            </a:r>
          </a:p>
          <a:p>
            <a:pPr marL="685800" indent="-457200">
              <a:buFont typeface="+mj-lt"/>
              <a:buAutoNum type="arabicPeriod"/>
            </a:pPr>
            <a:endParaRPr lang="en-US" dirty="0"/>
          </a:p>
          <a:p>
            <a:pPr marL="228600" indent="0"/>
            <a:r>
              <a:rPr lang="en-US" dirty="0"/>
              <a:t>Let's say a player needs a</a:t>
            </a:r>
            <a:r>
              <a:rPr lang="en-US" b="1" dirty="0"/>
              <a:t> sword</a:t>
            </a:r>
            <a:r>
              <a:rPr lang="en-US" dirty="0"/>
              <a:t> and we decide to make the game more challenging by not putting one anywhere in the game.</a:t>
            </a:r>
          </a:p>
          <a:p>
            <a:pPr marL="228600" indent="0"/>
            <a:r>
              <a:rPr lang="en-US" dirty="0"/>
              <a:t>Could we generate an action that results in the creation of a sword?</a:t>
            </a:r>
          </a:p>
          <a:p>
            <a:pPr marL="228600" indent="0"/>
            <a:r>
              <a:rPr lang="en-US" b="1" dirty="0"/>
              <a:t>Action: forge a sword</a:t>
            </a:r>
          </a:p>
          <a:p>
            <a:pPr marL="228600" indent="0"/>
            <a:r>
              <a:rPr lang="en-US" b="1" dirty="0"/>
              <a:t>Effects: a sword is created</a:t>
            </a:r>
            <a:endParaRPr lang="en-US" dirty="0"/>
          </a:p>
          <a:p>
            <a:pPr marL="228600" indent="0"/>
            <a:r>
              <a:rPr lang="en-US" b="1" dirty="0"/>
              <a:t>Preconditions: molten metal, a cast of a sword, an anvil, a hammer </a:t>
            </a:r>
          </a:p>
        </p:txBody>
      </p:sp>
    </p:spTree>
    <p:extLst>
      <p:ext uri="{BB962C8B-B14F-4D97-AF65-F5344CB8AC3E}">
        <p14:creationId xmlns:p14="http://schemas.microsoft.com/office/powerpoint/2010/main" val="124232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In-Class Activity</a:t>
            </a:r>
            <a:endParaRPr dirty="0">
              <a:solidFill>
                <a:schemeClr val="lt1"/>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Tree>
    <p:extLst>
      <p:ext uri="{BB962C8B-B14F-4D97-AF65-F5344CB8AC3E}">
        <p14:creationId xmlns:p14="http://schemas.microsoft.com/office/powerpoint/2010/main" val="1672131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94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E7D3B7F-D80E-5C44-9341-0C41302F7E2E}"/>
              </a:ext>
            </a:extLst>
          </p:cNvPr>
          <p:cNvPicPr>
            <a:picLocks noChangeAspect="1"/>
          </p:cNvPicPr>
          <p:nvPr/>
        </p:nvPicPr>
        <p:blipFill>
          <a:blip r:embed="rId5"/>
          <a:stretch>
            <a:fillRect/>
          </a:stretch>
        </p:blipFill>
        <p:spPr>
          <a:xfrm>
            <a:off x="6616550" y="1258956"/>
            <a:ext cx="880466" cy="880466"/>
          </a:xfrm>
          <a:prstGeom prst="rect">
            <a:avLst/>
          </a:prstGeom>
        </p:spPr>
      </p:pic>
      <p:sp>
        <p:nvSpPr>
          <p:cNvPr id="22" name="Rectangle 21">
            <a:extLst>
              <a:ext uri="{FF2B5EF4-FFF2-40B4-BE49-F238E27FC236}">
                <a16:creationId xmlns:a16="http://schemas.microsoft.com/office/drawing/2014/main" id="{1A669523-F802-6B43-A7BA-1CC64704D25B}"/>
              </a:ext>
            </a:extLst>
          </p:cNvPr>
          <p:cNvSpPr/>
          <p:nvPr/>
        </p:nvSpPr>
        <p:spPr>
          <a:xfrm>
            <a:off x="923656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A434D3-5DC8-1343-BE31-E0725FAFC614}"/>
              </a:ext>
            </a:extLst>
          </p:cNvPr>
          <p:cNvSpPr/>
          <p:nvPr/>
        </p:nvSpPr>
        <p:spPr>
          <a:xfrm>
            <a:off x="1028348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A60485-6DC8-8545-AAA9-046324D566C7}"/>
              </a:ext>
            </a:extLst>
          </p:cNvPr>
          <p:cNvSpPr/>
          <p:nvPr/>
        </p:nvSpPr>
        <p:spPr>
          <a:xfrm>
            <a:off x="923656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44E114-44C5-494D-B499-8363557B6DE7}"/>
              </a:ext>
            </a:extLst>
          </p:cNvPr>
          <p:cNvSpPr/>
          <p:nvPr/>
        </p:nvSpPr>
        <p:spPr>
          <a:xfrm>
            <a:off x="1028348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ED24F1-01C5-714C-8B4B-288701A878FC}"/>
              </a:ext>
            </a:extLst>
          </p:cNvPr>
          <p:cNvSpPr/>
          <p:nvPr/>
        </p:nvSpPr>
        <p:spPr>
          <a:xfrm>
            <a:off x="927363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9352BA5-280B-8E4A-8788-53100DC5C034}"/>
              </a:ext>
            </a:extLst>
          </p:cNvPr>
          <p:cNvSpPr/>
          <p:nvPr/>
        </p:nvSpPr>
        <p:spPr>
          <a:xfrm>
            <a:off x="1032055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4EF5F8-4914-F145-B325-A752908C8966}"/>
              </a:ext>
            </a:extLst>
          </p:cNvPr>
          <p:cNvSpPr/>
          <p:nvPr/>
        </p:nvSpPr>
        <p:spPr>
          <a:xfrm>
            <a:off x="927363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AF68A6-4E7F-CC43-AA97-EAE5356E2873}"/>
              </a:ext>
            </a:extLst>
          </p:cNvPr>
          <p:cNvSpPr/>
          <p:nvPr/>
        </p:nvSpPr>
        <p:spPr>
          <a:xfrm>
            <a:off x="1032055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EE170FD-C9DC-C648-B42D-4FC2B901BA4E}"/>
              </a:ext>
            </a:extLst>
          </p:cNvPr>
          <p:cNvPicPr>
            <a:picLocks noChangeAspect="1"/>
          </p:cNvPicPr>
          <p:nvPr/>
        </p:nvPicPr>
        <p:blipFill>
          <a:blip r:embed="rId5"/>
          <a:stretch>
            <a:fillRect/>
          </a:stretch>
        </p:blipFill>
        <p:spPr>
          <a:xfrm>
            <a:off x="10403779" y="1296590"/>
            <a:ext cx="880466" cy="880466"/>
          </a:xfrm>
          <a:prstGeom prst="rect">
            <a:avLst/>
          </a:prstGeom>
        </p:spPr>
      </p:pic>
      <p:pic>
        <p:nvPicPr>
          <p:cNvPr id="32" name="Picture 31">
            <a:extLst>
              <a:ext uri="{FF2B5EF4-FFF2-40B4-BE49-F238E27FC236}">
                <a16:creationId xmlns:a16="http://schemas.microsoft.com/office/drawing/2014/main" id="{FF262CF8-824B-A64B-A0E6-9ACBFD155D5A}"/>
              </a:ext>
            </a:extLst>
          </p:cNvPr>
          <p:cNvPicPr>
            <a:picLocks noChangeAspect="1"/>
          </p:cNvPicPr>
          <p:nvPr/>
        </p:nvPicPr>
        <p:blipFill>
          <a:blip r:embed="rId5"/>
          <a:stretch>
            <a:fillRect/>
          </a:stretch>
        </p:blipFill>
        <p:spPr>
          <a:xfrm>
            <a:off x="6616550" y="2573805"/>
            <a:ext cx="880466" cy="880466"/>
          </a:xfrm>
          <a:prstGeom prst="rect">
            <a:avLst/>
          </a:prstGeom>
        </p:spPr>
      </p:pic>
      <p:pic>
        <p:nvPicPr>
          <p:cNvPr id="33" name="Picture 32">
            <a:extLst>
              <a:ext uri="{FF2B5EF4-FFF2-40B4-BE49-F238E27FC236}">
                <a16:creationId xmlns:a16="http://schemas.microsoft.com/office/drawing/2014/main" id="{573C7324-A3DD-5D4E-83D7-8B4A3A26A15A}"/>
              </a:ext>
            </a:extLst>
          </p:cNvPr>
          <p:cNvPicPr>
            <a:picLocks noChangeAspect="1"/>
          </p:cNvPicPr>
          <p:nvPr/>
        </p:nvPicPr>
        <p:blipFill>
          <a:blip r:embed="rId5"/>
          <a:stretch>
            <a:fillRect/>
          </a:stretch>
        </p:blipFill>
        <p:spPr>
          <a:xfrm>
            <a:off x="6654449" y="3935479"/>
            <a:ext cx="880466" cy="880466"/>
          </a:xfrm>
          <a:prstGeom prst="rect">
            <a:avLst/>
          </a:prstGeom>
        </p:spPr>
      </p:pic>
      <p:pic>
        <p:nvPicPr>
          <p:cNvPr id="34" name="Picture 33">
            <a:extLst>
              <a:ext uri="{FF2B5EF4-FFF2-40B4-BE49-F238E27FC236}">
                <a16:creationId xmlns:a16="http://schemas.microsoft.com/office/drawing/2014/main" id="{EDE91F23-9C61-7F4E-98B3-D89DEC4B1F3B}"/>
              </a:ext>
            </a:extLst>
          </p:cNvPr>
          <p:cNvPicPr>
            <a:picLocks noChangeAspect="1"/>
          </p:cNvPicPr>
          <p:nvPr/>
        </p:nvPicPr>
        <p:blipFill>
          <a:blip r:embed="rId5"/>
          <a:stretch>
            <a:fillRect/>
          </a:stretch>
        </p:blipFill>
        <p:spPr>
          <a:xfrm>
            <a:off x="6653619" y="5234652"/>
            <a:ext cx="880466" cy="880466"/>
          </a:xfrm>
          <a:prstGeom prst="rect">
            <a:avLst/>
          </a:prstGeom>
        </p:spPr>
      </p:pic>
      <p:pic>
        <p:nvPicPr>
          <p:cNvPr id="35" name="Picture 34">
            <a:extLst>
              <a:ext uri="{FF2B5EF4-FFF2-40B4-BE49-F238E27FC236}">
                <a16:creationId xmlns:a16="http://schemas.microsoft.com/office/drawing/2014/main" id="{8BE8E4DA-A93D-7048-8A96-EB89B308F666}"/>
              </a:ext>
            </a:extLst>
          </p:cNvPr>
          <p:cNvPicPr>
            <a:picLocks noChangeAspect="1"/>
          </p:cNvPicPr>
          <p:nvPr/>
        </p:nvPicPr>
        <p:blipFill>
          <a:blip r:embed="rId5"/>
          <a:stretch>
            <a:fillRect/>
          </a:stretch>
        </p:blipFill>
        <p:spPr>
          <a:xfrm>
            <a:off x="10366710" y="2573805"/>
            <a:ext cx="880466" cy="880466"/>
          </a:xfrm>
          <a:prstGeom prst="rect">
            <a:avLst/>
          </a:prstGeom>
        </p:spPr>
      </p:pic>
      <p:pic>
        <p:nvPicPr>
          <p:cNvPr id="36" name="Picture 35">
            <a:extLst>
              <a:ext uri="{FF2B5EF4-FFF2-40B4-BE49-F238E27FC236}">
                <a16:creationId xmlns:a16="http://schemas.microsoft.com/office/drawing/2014/main" id="{A6521EA8-D79E-F540-AF14-D9F45D1BE24A}"/>
              </a:ext>
            </a:extLst>
          </p:cNvPr>
          <p:cNvPicPr>
            <a:picLocks noChangeAspect="1"/>
          </p:cNvPicPr>
          <p:nvPr/>
        </p:nvPicPr>
        <p:blipFill>
          <a:blip r:embed="rId5"/>
          <a:stretch>
            <a:fillRect/>
          </a:stretch>
        </p:blipFill>
        <p:spPr>
          <a:xfrm>
            <a:off x="10403779" y="3958265"/>
            <a:ext cx="880466" cy="880466"/>
          </a:xfrm>
          <a:prstGeom prst="rect">
            <a:avLst/>
          </a:prstGeom>
        </p:spPr>
      </p:pic>
      <p:pic>
        <p:nvPicPr>
          <p:cNvPr id="37" name="Picture 36">
            <a:extLst>
              <a:ext uri="{FF2B5EF4-FFF2-40B4-BE49-F238E27FC236}">
                <a16:creationId xmlns:a16="http://schemas.microsoft.com/office/drawing/2014/main" id="{3F297B7C-59AE-664E-A345-C4E009AC8B9C}"/>
              </a:ext>
            </a:extLst>
          </p:cNvPr>
          <p:cNvPicPr>
            <a:picLocks noChangeAspect="1"/>
          </p:cNvPicPr>
          <p:nvPr/>
        </p:nvPicPr>
        <p:blipFill>
          <a:blip r:embed="rId5"/>
          <a:stretch>
            <a:fillRect/>
          </a:stretch>
        </p:blipFill>
        <p:spPr>
          <a:xfrm>
            <a:off x="10449938" y="5199839"/>
            <a:ext cx="880466" cy="880466"/>
          </a:xfrm>
          <a:prstGeom prst="rect">
            <a:avLst/>
          </a:prstGeom>
        </p:spPr>
      </p:pic>
      <p:sp>
        <p:nvSpPr>
          <p:cNvPr id="40" name="Google Shape;189;p10">
            <a:extLst>
              <a:ext uri="{FF2B5EF4-FFF2-40B4-BE49-F238E27FC236}">
                <a16:creationId xmlns:a16="http://schemas.microsoft.com/office/drawing/2014/main" id="{94D6A5E4-5AE8-EF4B-A889-1FBC5E6EE257}"/>
              </a:ext>
            </a:extLst>
          </p:cNvPr>
          <p:cNvSpPr/>
          <p:nvPr/>
        </p:nvSpPr>
        <p:spPr>
          <a:xfrm>
            <a:off x="3458366" y="5531018"/>
            <a:ext cx="2578500" cy="1168200"/>
          </a:xfrm>
          <a:prstGeom prst="wedgeRoundRectCallout">
            <a:avLst>
              <a:gd name="adj1" fmla="val 71177"/>
              <a:gd name="adj2" fmla="val -313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One state is designated as the</a:t>
            </a:r>
            <a:r>
              <a:rPr lang="en-US" sz="2300" b="1" i="0" u="none" strike="noStrike" cap="none" dirty="0">
                <a:solidFill>
                  <a:schemeClr val="dk1"/>
                </a:solidFill>
                <a:latin typeface="Open Sans"/>
                <a:ea typeface="Open Sans"/>
                <a:cs typeface="Open Sans"/>
                <a:sym typeface="Open Sans"/>
              </a:rPr>
              <a:t> initial state</a:t>
            </a:r>
            <a:endParaRPr sz="2300" b="1" i="0" u="none" strike="noStrike" cap="none" dirty="0">
              <a:solidFill>
                <a:schemeClr val="dk1"/>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C3B15D5A-F9EC-D444-849D-7C883063B410}"/>
              </a:ext>
            </a:extLst>
          </p:cNvPr>
          <p:cNvGrpSpPr/>
          <p:nvPr/>
        </p:nvGrpSpPr>
        <p:grpSpPr>
          <a:xfrm>
            <a:off x="7563672" y="140204"/>
            <a:ext cx="3016959" cy="1240478"/>
            <a:chOff x="7563672" y="140204"/>
            <a:chExt cx="3016959" cy="1240478"/>
          </a:xfrm>
        </p:grpSpPr>
        <p:sp>
          <p:nvSpPr>
            <p:cNvPr id="41" name="Google Shape;197;p11">
              <a:extLst>
                <a:ext uri="{FF2B5EF4-FFF2-40B4-BE49-F238E27FC236}">
                  <a16:creationId xmlns:a16="http://schemas.microsoft.com/office/drawing/2014/main" id="{79204D8C-5237-A849-9982-B743C7966580}"/>
                </a:ext>
              </a:extLst>
            </p:cNvPr>
            <p:cNvSpPr/>
            <p:nvPr/>
          </p:nvSpPr>
          <p:spPr>
            <a:xfrm>
              <a:off x="7563672" y="140204"/>
              <a:ext cx="3016959" cy="1221894"/>
            </a:xfrm>
            <a:prstGeom prst="wedgeRoundRectCallout">
              <a:avLst>
                <a:gd name="adj1" fmla="val -43570"/>
                <a:gd name="adj2" fmla="val 8604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sp>
          <p:nvSpPr>
            <p:cNvPr id="42" name="Google Shape;197;p11">
              <a:extLst>
                <a:ext uri="{FF2B5EF4-FFF2-40B4-BE49-F238E27FC236}">
                  <a16:creationId xmlns:a16="http://schemas.microsoft.com/office/drawing/2014/main" id="{B9BE71E5-E158-944E-9F4C-3A6ABEB1A9FC}"/>
                </a:ext>
              </a:extLst>
            </p:cNvPr>
            <p:cNvSpPr/>
            <p:nvPr/>
          </p:nvSpPr>
          <p:spPr>
            <a:xfrm>
              <a:off x="7563672" y="158788"/>
              <a:ext cx="3016959" cy="1221894"/>
            </a:xfrm>
            <a:prstGeom prst="wedgeRoundRectCallout">
              <a:avLst>
                <a:gd name="adj1" fmla="val 37253"/>
                <a:gd name="adj2" fmla="val 813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grpSp>
    </p:spTree>
    <p:extLst>
      <p:ext uri="{BB962C8B-B14F-4D97-AF65-F5344CB8AC3E}">
        <p14:creationId xmlns:p14="http://schemas.microsoft.com/office/powerpoint/2010/main" val="232327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sp>
        <p:nvSpPr>
          <p:cNvPr id="196" name="Google Shape;196;p11"/>
          <p:cNvSpPr txBox="1">
            <a:spLocks noGrp="1"/>
          </p:cNvSpPr>
          <p:nvPr>
            <p:ph type="body" idx="2"/>
          </p:nvPr>
        </p:nvSpPr>
        <p:spPr>
          <a:xfrm>
            <a:off x="499880" y="3944738"/>
            <a:ext cx="5262091" cy="26940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Actions: </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Suck</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Left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Right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Up)</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Down)</a:t>
            </a:r>
            <a:endParaRPr dirty="0"/>
          </a:p>
        </p:txBody>
      </p:sp>
      <p:sp>
        <p:nvSpPr>
          <p:cNvPr id="198" name="Google Shape;198;p11"/>
          <p:cNvSpPr txBox="1"/>
          <p:nvPr/>
        </p:nvSpPr>
        <p:spPr>
          <a:xfrm>
            <a:off x="6187964" y="3944738"/>
            <a:ext cx="5262091" cy="26940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Transition: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Suck – removes dirt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Move – moves in that direction, unless agent hits a wall, in which case it stays put.</a:t>
            </a:r>
            <a:endParaRPr sz="1400" b="0" i="0" u="none" strike="noStrike" cap="none" dirty="0">
              <a:solidFill>
                <a:srgbClr val="000000"/>
              </a:solidFill>
              <a:latin typeface="Arial"/>
              <a:ea typeface="Arial"/>
              <a:cs typeface="Arial"/>
              <a:sym typeface="Arial"/>
            </a:endParaRPr>
          </a:p>
        </p:txBody>
      </p:sp>
      <p:sp>
        <p:nvSpPr>
          <p:cNvPr id="11" name="Rectangle 10">
            <a:extLst>
              <a:ext uri="{FF2B5EF4-FFF2-40B4-BE49-F238E27FC236}">
                <a16:creationId xmlns:a16="http://schemas.microsoft.com/office/drawing/2014/main" id="{0AF0F8C6-E57D-214C-A32D-350BE6E87FF0}"/>
              </a:ext>
            </a:extLst>
          </p:cNvPr>
          <p:cNvSpPr/>
          <p:nvPr/>
        </p:nvSpPr>
        <p:spPr>
          <a:xfrm>
            <a:off x="642254" y="203737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1689175" y="203737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725482" y="2082125"/>
            <a:ext cx="880466" cy="880466"/>
          </a:xfrm>
          <a:prstGeom prst="rect">
            <a:avLst/>
          </a:prstGeom>
        </p:spPr>
      </p:pic>
      <p:cxnSp>
        <p:nvCxnSpPr>
          <p:cNvPr id="3" name="Straight Arrow Connector 2">
            <a:extLst>
              <a:ext uri="{FF2B5EF4-FFF2-40B4-BE49-F238E27FC236}">
                <a16:creationId xmlns:a16="http://schemas.microsoft.com/office/drawing/2014/main" id="{CABD9572-2FB0-DD48-9069-EC1CCFADAE52}"/>
              </a:ext>
            </a:extLst>
          </p:cNvPr>
          <p:cNvCxnSpPr>
            <a:cxnSpLocks/>
          </p:cNvCxnSpPr>
          <p:nvPr/>
        </p:nvCxnSpPr>
        <p:spPr>
          <a:xfrm>
            <a:off x="2812296" y="2147408"/>
            <a:ext cx="20497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5D504E1-E734-C041-B548-1DEE02B7ABF3}"/>
              </a:ext>
            </a:extLst>
          </p:cNvPr>
          <p:cNvGrpSpPr/>
          <p:nvPr/>
        </p:nvGrpSpPr>
        <p:grpSpPr>
          <a:xfrm>
            <a:off x="3188383" y="2037374"/>
            <a:ext cx="3767552" cy="1007166"/>
            <a:chOff x="6787098" y="365124"/>
            <a:chExt cx="3767552" cy="1007166"/>
          </a:xfrm>
        </p:grpSpPr>
        <p:sp>
          <p:nvSpPr>
            <p:cNvPr id="5" name="TextBox 4">
              <a:extLst>
                <a:ext uri="{FF2B5EF4-FFF2-40B4-BE49-F238E27FC236}">
                  <a16:creationId xmlns:a16="http://schemas.microsoft.com/office/drawing/2014/main" id="{D8C35D15-55D6-1E44-BF87-814F2A915844}"/>
                </a:ext>
              </a:extLst>
            </p:cNvPr>
            <p:cNvSpPr txBox="1"/>
            <p:nvPr/>
          </p:nvSpPr>
          <p:spPr>
            <a:xfrm>
              <a:off x="6787098" y="490869"/>
              <a:ext cx="1090363" cy="307777"/>
            </a:xfrm>
            <a:prstGeom prst="rect">
              <a:avLst/>
            </a:prstGeom>
            <a:noFill/>
          </p:spPr>
          <p:txBody>
            <a:bodyPr wrap="none" rtlCol="0">
              <a:spAutoFit/>
            </a:bodyPr>
            <a:lstStyle/>
            <a:p>
              <a:r>
                <a:rPr lang="en-US" dirty="0"/>
                <a:t>Move Right</a:t>
              </a:r>
            </a:p>
          </p:txBody>
        </p:sp>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637115" y="375061"/>
              <a:ext cx="880466" cy="880466"/>
            </a:xfrm>
            <a:prstGeom prst="rect">
              <a:avLst/>
            </a:prstGeom>
          </p:spPr>
        </p:pic>
      </p:grpSp>
      <p:grpSp>
        <p:nvGrpSpPr>
          <p:cNvPr id="23" name="Group 22">
            <a:extLst>
              <a:ext uri="{FF2B5EF4-FFF2-40B4-BE49-F238E27FC236}">
                <a16:creationId xmlns:a16="http://schemas.microsoft.com/office/drawing/2014/main" id="{F9B17237-BB46-E746-B91B-E6756155643F}"/>
              </a:ext>
            </a:extLst>
          </p:cNvPr>
          <p:cNvGrpSpPr/>
          <p:nvPr/>
        </p:nvGrpSpPr>
        <p:grpSpPr>
          <a:xfrm>
            <a:off x="8979654" y="2017628"/>
            <a:ext cx="2093842" cy="1007166"/>
            <a:chOff x="8460808" y="365124"/>
            <a:chExt cx="2093842" cy="1007166"/>
          </a:xfrm>
        </p:grpSpPr>
        <p:sp>
          <p:nvSpPr>
            <p:cNvPr id="24" name="Rectangle 23">
              <a:extLst>
                <a:ext uri="{FF2B5EF4-FFF2-40B4-BE49-F238E27FC236}">
                  <a16:creationId xmlns:a16="http://schemas.microsoft.com/office/drawing/2014/main" id="{1445F348-17DA-654A-B1A6-9DE8111E79D4}"/>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73BB86-D7D8-2740-A871-84888DD6382B}"/>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E8528218-B6A9-E546-A603-0EFE2C1A0DD2}"/>
                </a:ext>
              </a:extLst>
            </p:cNvPr>
            <p:cNvPicPr>
              <a:picLocks noChangeAspect="1"/>
            </p:cNvPicPr>
            <p:nvPr/>
          </p:nvPicPr>
          <p:blipFill>
            <a:blip r:embed="rId5"/>
            <a:stretch>
              <a:fillRect/>
            </a:stretch>
          </p:blipFill>
          <p:spPr>
            <a:xfrm>
              <a:off x="9582251" y="375061"/>
              <a:ext cx="880466" cy="880466"/>
            </a:xfrm>
            <a:prstGeom prst="rect">
              <a:avLst/>
            </a:prstGeom>
          </p:spPr>
        </p:pic>
      </p:grpSp>
      <p:cxnSp>
        <p:nvCxnSpPr>
          <p:cNvPr id="27" name="Straight Arrow Connector 26">
            <a:extLst>
              <a:ext uri="{FF2B5EF4-FFF2-40B4-BE49-F238E27FC236}">
                <a16:creationId xmlns:a16="http://schemas.microsoft.com/office/drawing/2014/main" id="{40114215-DD4B-F746-B076-D0D1856303D9}"/>
              </a:ext>
            </a:extLst>
          </p:cNvPr>
          <p:cNvCxnSpPr>
            <a:cxnSpLocks/>
          </p:cNvCxnSpPr>
          <p:nvPr/>
        </p:nvCxnSpPr>
        <p:spPr>
          <a:xfrm flipV="1">
            <a:off x="7085321" y="2158649"/>
            <a:ext cx="1796359" cy="447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4578FA-D6F9-1D41-9011-E9593AF7D081}"/>
              </a:ext>
            </a:extLst>
          </p:cNvPr>
          <p:cNvSpPr/>
          <p:nvPr/>
        </p:nvSpPr>
        <p:spPr>
          <a:xfrm>
            <a:off x="7666904" y="2147408"/>
            <a:ext cx="583814" cy="307777"/>
          </a:xfrm>
          <a:prstGeom prst="rect">
            <a:avLst/>
          </a:prstGeom>
        </p:spPr>
        <p:txBody>
          <a:bodyPr wrap="square">
            <a:spAutoFit/>
          </a:bodyPr>
          <a:lstStyle/>
          <a:p>
            <a:r>
              <a:rPr lang="en-US" dirty="0"/>
              <a:t>Suck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59"/>
            <a:ext cx="768290" cy="347401"/>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Tree>
    <p:extLst>
      <p:ext uri="{BB962C8B-B14F-4D97-AF65-F5344CB8AC3E}">
        <p14:creationId xmlns:p14="http://schemas.microsoft.com/office/powerpoint/2010/main" val="104297181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8394</TotalTime>
  <Words>11652</Words>
  <Application>Microsoft Macintosh PowerPoint</Application>
  <PresentationFormat>Widescreen</PresentationFormat>
  <Paragraphs>1201</Paragraphs>
  <Slides>53</Slides>
  <Notes>43</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Arial</vt:lpstr>
      <vt:lpstr>Calibri</vt:lpstr>
      <vt:lpstr>Courier New</vt:lpstr>
      <vt:lpstr>Menlo</vt:lpstr>
      <vt:lpstr>Noto Sans Symbols</vt:lpstr>
      <vt:lpstr>Open Sans</vt:lpstr>
      <vt:lpstr>Open Sans SemiBold</vt:lpstr>
      <vt:lpstr>Tahoma</vt:lpstr>
      <vt:lpstr>Times</vt:lpstr>
      <vt:lpstr>Times New Roman</vt:lpstr>
      <vt:lpstr>Office Theme</vt:lpstr>
      <vt:lpstr>Search and Planning</vt:lpstr>
      <vt:lpstr>Problem-Solving Agents </vt:lpstr>
      <vt:lpstr>Review of Search Problems</vt:lpstr>
      <vt:lpstr>Formal Definition of a Search Problem</vt:lpstr>
      <vt:lpstr>Vacuum World</vt:lpstr>
      <vt:lpstr>Vacuum World</vt:lpstr>
      <vt:lpstr>Vacuum World</vt:lpstr>
      <vt:lpstr>Vacuum World</vt:lpstr>
      <vt:lpstr>Vacuum World</vt:lpstr>
      <vt:lpstr>Vacuum World</vt:lpstr>
      <vt:lpstr>Vacuum World</vt:lpstr>
      <vt:lpstr>Vacuum World</vt:lpstr>
      <vt:lpstr>Search Algorithms</vt:lpstr>
      <vt:lpstr>Useful Concepts</vt:lpstr>
      <vt:lpstr>Solutions and Optimal Solutions</vt:lpstr>
      <vt:lpstr>Basic search algorithms: Tree Search</vt:lpstr>
      <vt:lpstr>Generalized tree search</vt:lpstr>
      <vt:lpstr>8-Puzzle Search Tree </vt:lpstr>
      <vt:lpstr>8-Puzzle Search Tree </vt:lpstr>
      <vt:lpstr>Graph Search vs Tree Search</vt:lpstr>
      <vt:lpstr>Search Strategies</vt:lpstr>
      <vt:lpstr>8-Puzzle Breadth-first search</vt:lpstr>
      <vt:lpstr>Search Algorithms</vt:lpstr>
      <vt:lpstr>Properties of breadth-first search</vt:lpstr>
      <vt:lpstr>BFS versus DFS</vt:lpstr>
      <vt:lpstr>Exponential Space (and time) Is Not Good...</vt:lpstr>
      <vt:lpstr>Action Castle</vt:lpstr>
      <vt:lpstr>Art: Formulating a Search Problem</vt:lpstr>
      <vt:lpstr>Action Castle Map Navigation</vt:lpstr>
      <vt:lpstr>PowerPoint Presentation</vt:lpstr>
      <vt:lpstr>PowerPoint Presentation</vt:lpstr>
      <vt:lpstr>Action Castle</vt:lpstr>
      <vt:lpstr>Actions</vt:lpstr>
      <vt:lpstr>State Info</vt:lpstr>
      <vt:lpstr>My Solution</vt:lpstr>
      <vt:lpstr>Classical Planning</vt:lpstr>
      <vt:lpstr>Classical Planning</vt:lpstr>
      <vt:lpstr>Representation Language</vt:lpstr>
      <vt:lpstr>Representation Language</vt:lpstr>
      <vt:lpstr>State Representation</vt:lpstr>
      <vt:lpstr>Successor States</vt:lpstr>
      <vt:lpstr>Domain</vt:lpstr>
      <vt:lpstr>Algorithms for Classical Planning</vt:lpstr>
      <vt:lpstr>Forward State-Space Search for Planning</vt:lpstr>
      <vt:lpstr>Forward State-Space Search for Planning</vt:lpstr>
      <vt:lpstr>Backward State-Space Search for Planning aka Regression Search</vt:lpstr>
      <vt:lpstr>Backward State-Space Search for Planning aka Regression Search</vt:lpstr>
      <vt:lpstr>Heuristics for Planning</vt:lpstr>
      <vt:lpstr>Hierarchical Planning</vt:lpstr>
      <vt:lpstr>Planning and Games</vt:lpstr>
      <vt:lpstr>Planning can be used for AI characters</vt:lpstr>
      <vt:lpstr>Generating Puzzles</vt:lpstr>
      <vt:lpstr>In-Class 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148</cp:revision>
  <dcterms:created xsi:type="dcterms:W3CDTF">2020-09-10T18:06:19Z</dcterms:created>
  <dcterms:modified xsi:type="dcterms:W3CDTF">2022-02-17T20:24:53Z</dcterms:modified>
</cp:coreProperties>
</file>